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73"/>
  </p:notesMasterIdLst>
  <p:sldIdLst>
    <p:sldId id="256" r:id="rId2"/>
    <p:sldId id="482" r:id="rId3"/>
    <p:sldId id="483" r:id="rId4"/>
    <p:sldId id="489" r:id="rId5"/>
    <p:sldId id="490" r:id="rId6"/>
    <p:sldId id="491" r:id="rId7"/>
    <p:sldId id="492" r:id="rId8"/>
    <p:sldId id="493" r:id="rId9"/>
    <p:sldId id="494" r:id="rId10"/>
    <p:sldId id="417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27" r:id="rId21"/>
    <p:sldId id="428" r:id="rId22"/>
    <p:sldId id="429" r:id="rId23"/>
    <p:sldId id="430" r:id="rId24"/>
    <p:sldId id="431" r:id="rId25"/>
    <p:sldId id="433" r:id="rId26"/>
    <p:sldId id="432" r:id="rId27"/>
    <p:sldId id="434" r:id="rId28"/>
    <p:sldId id="435" r:id="rId29"/>
    <p:sldId id="436" r:id="rId30"/>
    <p:sldId id="437" r:id="rId31"/>
    <p:sldId id="438" r:id="rId32"/>
    <p:sldId id="439" r:id="rId33"/>
    <p:sldId id="440" r:id="rId34"/>
    <p:sldId id="441" r:id="rId35"/>
    <p:sldId id="442" r:id="rId36"/>
    <p:sldId id="495" r:id="rId37"/>
    <p:sldId id="443" r:id="rId38"/>
    <p:sldId id="445" r:id="rId39"/>
    <p:sldId id="444" r:id="rId40"/>
    <p:sldId id="446" r:id="rId41"/>
    <p:sldId id="447" r:id="rId42"/>
    <p:sldId id="448" r:id="rId43"/>
    <p:sldId id="449" r:id="rId44"/>
    <p:sldId id="450" r:id="rId45"/>
    <p:sldId id="451" r:id="rId46"/>
    <p:sldId id="452" r:id="rId47"/>
    <p:sldId id="453" r:id="rId48"/>
    <p:sldId id="454" r:id="rId49"/>
    <p:sldId id="455" r:id="rId50"/>
    <p:sldId id="456" r:id="rId51"/>
    <p:sldId id="457" r:id="rId52"/>
    <p:sldId id="458" r:id="rId53"/>
    <p:sldId id="459" r:id="rId54"/>
    <p:sldId id="460" r:id="rId55"/>
    <p:sldId id="461" r:id="rId56"/>
    <p:sldId id="462" r:id="rId57"/>
    <p:sldId id="463" r:id="rId58"/>
    <p:sldId id="464" r:id="rId59"/>
    <p:sldId id="465" r:id="rId60"/>
    <p:sldId id="466" r:id="rId61"/>
    <p:sldId id="467" r:id="rId62"/>
    <p:sldId id="468" r:id="rId63"/>
    <p:sldId id="469" r:id="rId64"/>
    <p:sldId id="470" r:id="rId65"/>
    <p:sldId id="471" r:id="rId66"/>
    <p:sldId id="472" r:id="rId67"/>
    <p:sldId id="473" r:id="rId68"/>
    <p:sldId id="474" r:id="rId69"/>
    <p:sldId id="475" r:id="rId70"/>
    <p:sldId id="476" r:id="rId71"/>
    <p:sldId id="477" r:id="rId72"/>
    <p:sldId id="478" r:id="rId73"/>
    <p:sldId id="479" r:id="rId74"/>
    <p:sldId id="480" r:id="rId75"/>
    <p:sldId id="481" r:id="rId76"/>
    <p:sldId id="408" r:id="rId77"/>
    <p:sldId id="409" r:id="rId78"/>
    <p:sldId id="405" r:id="rId79"/>
    <p:sldId id="412" r:id="rId80"/>
    <p:sldId id="410" r:id="rId81"/>
    <p:sldId id="411" r:id="rId82"/>
    <p:sldId id="406" r:id="rId83"/>
    <p:sldId id="407" r:id="rId84"/>
    <p:sldId id="403" r:id="rId85"/>
    <p:sldId id="413" r:id="rId86"/>
    <p:sldId id="414" r:id="rId87"/>
    <p:sldId id="415" r:id="rId88"/>
    <p:sldId id="416" r:id="rId89"/>
    <p:sldId id="363" r:id="rId90"/>
    <p:sldId id="375" r:id="rId91"/>
    <p:sldId id="376" r:id="rId92"/>
    <p:sldId id="351" r:id="rId93"/>
    <p:sldId id="352" r:id="rId94"/>
    <p:sldId id="354" r:id="rId95"/>
    <p:sldId id="355" r:id="rId96"/>
    <p:sldId id="358" r:id="rId97"/>
    <p:sldId id="357" r:id="rId98"/>
    <p:sldId id="356" r:id="rId99"/>
    <p:sldId id="364" r:id="rId100"/>
    <p:sldId id="366" r:id="rId101"/>
    <p:sldId id="367" r:id="rId102"/>
    <p:sldId id="353" r:id="rId103"/>
    <p:sldId id="359" r:id="rId104"/>
    <p:sldId id="360" r:id="rId105"/>
    <p:sldId id="361" r:id="rId106"/>
    <p:sldId id="362" r:id="rId107"/>
    <p:sldId id="257" r:id="rId108"/>
    <p:sldId id="365" r:id="rId109"/>
    <p:sldId id="324" r:id="rId110"/>
    <p:sldId id="325" r:id="rId111"/>
    <p:sldId id="326" r:id="rId112"/>
    <p:sldId id="368" r:id="rId113"/>
    <p:sldId id="369" r:id="rId114"/>
    <p:sldId id="370" r:id="rId115"/>
    <p:sldId id="401" r:id="rId116"/>
    <p:sldId id="371" r:id="rId117"/>
    <p:sldId id="378" r:id="rId118"/>
    <p:sldId id="379" r:id="rId119"/>
    <p:sldId id="392" r:id="rId120"/>
    <p:sldId id="393" r:id="rId121"/>
    <p:sldId id="394" r:id="rId122"/>
    <p:sldId id="380" r:id="rId123"/>
    <p:sldId id="381" r:id="rId124"/>
    <p:sldId id="382" r:id="rId125"/>
    <p:sldId id="395" r:id="rId126"/>
    <p:sldId id="396" r:id="rId127"/>
    <p:sldId id="397" r:id="rId128"/>
    <p:sldId id="398" r:id="rId129"/>
    <p:sldId id="399" r:id="rId130"/>
    <p:sldId id="383" r:id="rId131"/>
    <p:sldId id="384" r:id="rId132"/>
    <p:sldId id="391" r:id="rId133"/>
    <p:sldId id="385" r:id="rId134"/>
    <p:sldId id="377" r:id="rId135"/>
    <p:sldId id="386" r:id="rId136"/>
    <p:sldId id="387" r:id="rId137"/>
    <p:sldId id="388" r:id="rId138"/>
    <p:sldId id="389" r:id="rId139"/>
    <p:sldId id="390" r:id="rId140"/>
    <p:sldId id="400" r:id="rId141"/>
    <p:sldId id="402" r:id="rId142"/>
    <p:sldId id="319" r:id="rId143"/>
    <p:sldId id="320" r:id="rId144"/>
    <p:sldId id="321" r:id="rId145"/>
    <p:sldId id="327" r:id="rId146"/>
    <p:sldId id="328" r:id="rId147"/>
    <p:sldId id="329" r:id="rId148"/>
    <p:sldId id="330" r:id="rId149"/>
    <p:sldId id="331" r:id="rId150"/>
    <p:sldId id="332" r:id="rId151"/>
    <p:sldId id="333" r:id="rId152"/>
    <p:sldId id="334" r:id="rId153"/>
    <p:sldId id="335" r:id="rId154"/>
    <p:sldId id="336" r:id="rId155"/>
    <p:sldId id="337" r:id="rId156"/>
    <p:sldId id="338" r:id="rId157"/>
    <p:sldId id="339" r:id="rId158"/>
    <p:sldId id="340" r:id="rId159"/>
    <p:sldId id="341" r:id="rId160"/>
    <p:sldId id="342" r:id="rId161"/>
    <p:sldId id="343" r:id="rId162"/>
    <p:sldId id="344" r:id="rId163"/>
    <p:sldId id="345" r:id="rId164"/>
    <p:sldId id="346" r:id="rId165"/>
    <p:sldId id="347" r:id="rId166"/>
    <p:sldId id="348" r:id="rId167"/>
    <p:sldId id="349" r:id="rId168"/>
    <p:sldId id="350" r:id="rId169"/>
    <p:sldId id="258" r:id="rId170"/>
    <p:sldId id="259" r:id="rId171"/>
    <p:sldId id="297" r:id="rId1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26" autoAdjust="0"/>
    <p:restoredTop sz="94660"/>
  </p:normalViewPr>
  <p:slideViewPr>
    <p:cSldViewPr snapToGrid="0">
      <p:cViewPr varScale="1">
        <p:scale>
          <a:sx n="68" d="100"/>
          <a:sy n="68" d="100"/>
        </p:scale>
        <p:origin x="51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viewProps" Target="viewProp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79C27-E43C-41EE-81A5-B8CEE1A11E04}" type="datetimeFigureOut">
              <a:rPr lang="en-IN" smtClean="0"/>
              <a:t>20/11/2017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960ED-F794-4180-9A2D-B7B17D2BC5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184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4C72-8F93-43A3-BE0B-0B45111330AD}" type="datetimeFigureOut">
              <a:rPr lang="en-IN" smtClean="0"/>
              <a:t>20/11/2017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4317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4C72-8F93-43A3-BE0B-0B45111330AD}" type="datetimeFigureOut">
              <a:rPr lang="en-IN" smtClean="0"/>
              <a:t>20/11/2017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533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4C72-8F93-43A3-BE0B-0B45111330AD}" type="datetimeFigureOut">
              <a:rPr lang="en-IN" smtClean="0"/>
              <a:t>20/11/2017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495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4C72-8F93-43A3-BE0B-0B45111330AD}" type="datetimeFigureOut">
              <a:rPr lang="en-IN" smtClean="0"/>
              <a:t>20/11/2017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96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4C72-8F93-43A3-BE0B-0B45111330AD}" type="datetimeFigureOut">
              <a:rPr lang="en-IN" smtClean="0"/>
              <a:t>20/11/2017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192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4C72-8F93-43A3-BE0B-0B45111330AD}" type="datetimeFigureOut">
              <a:rPr lang="en-IN" smtClean="0"/>
              <a:t>20/11/2017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10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4C72-8F93-43A3-BE0B-0B45111330AD}" type="datetimeFigureOut">
              <a:rPr lang="en-IN" smtClean="0"/>
              <a:t>20/11/2017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485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4C72-8F93-43A3-BE0B-0B45111330AD}" type="datetimeFigureOut">
              <a:rPr lang="en-IN" smtClean="0"/>
              <a:t>20/11/2017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934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4C72-8F93-43A3-BE0B-0B45111330AD}" type="datetimeFigureOut">
              <a:rPr lang="en-IN" smtClean="0"/>
              <a:t>20/11/2017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2217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7BC4C72-8F93-43A3-BE0B-0B45111330AD}" type="datetimeFigureOut">
              <a:rPr lang="en-IN" smtClean="0"/>
              <a:t>20/11/2017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721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4C72-8F93-43A3-BE0B-0B45111330AD}" type="datetimeFigureOut">
              <a:rPr lang="en-IN" smtClean="0"/>
              <a:t>20/11/2017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758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7BC4C72-8F93-43A3-BE0B-0B45111330AD}" type="datetimeFigureOut">
              <a:rPr lang="en-IN" smtClean="0"/>
              <a:t>20/11/2017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CB02B1E-0FF4-4262-B503-A45DFD350F5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7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e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jboss.org/drools/release/5.4.0.Final/org.drools.updatesite/" TargetMode="External"/><Relationship Id="rId2" Type="http://schemas.openxmlformats.org/officeDocument/2006/relationships/hyperlink" Target="http://download.eclipse.org/tools/gef/updates/releas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ackward_chaining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Drools and </a:t>
            </a:r>
            <a:r>
              <a:rPr lang="en-IN" dirty="0" err="1" smtClean="0"/>
              <a:t>jBPM</a:t>
            </a:r>
            <a:r>
              <a:rPr lang="en-IN" dirty="0" smtClean="0"/>
              <a:t> </a:t>
            </a:r>
            <a:r>
              <a:rPr lang="en-IN" dirty="0" smtClean="0"/>
              <a:t>7.x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Parameswari </a:t>
            </a:r>
            <a:r>
              <a:rPr lang="en-IN" dirty="0" err="1" smtClean="0"/>
              <a:t>Ettiappan</a:t>
            </a:r>
            <a:endParaRPr lang="en-IN" dirty="0"/>
          </a:p>
        </p:txBody>
      </p:sp>
      <p:pic>
        <p:nvPicPr>
          <p:cNvPr id="1026" name="Picture 2" descr="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86" y="0"/>
            <a:ext cx="9275028" cy="330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52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What is a Rule Engine?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2800" dirty="0"/>
              <a:t>Knowledge representation is the area of A.I. concerned with how knowledge is represented and manipulated</a:t>
            </a:r>
            <a:r>
              <a:rPr lang="en-IN" sz="2800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sz="2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800" dirty="0"/>
              <a:t>Expert Systems use Knowledge representation to facilitate the codification of knowledge into a knowledge base which can be used for reasoning</a:t>
            </a:r>
          </a:p>
        </p:txBody>
      </p:sp>
    </p:spTree>
    <p:extLst>
      <p:ext uri="{BB962C8B-B14F-4D97-AF65-F5344CB8AC3E}">
        <p14:creationId xmlns:p14="http://schemas.microsoft.com/office/powerpoint/2010/main" val="37574508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8866"/>
          </a:xfrm>
        </p:spPr>
        <p:txBody>
          <a:bodyPr/>
          <a:lstStyle/>
          <a:p>
            <a:r>
              <a:rPr lang="en-IN" dirty="0" smtClean="0"/>
              <a:t>Resource Types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• </a:t>
            </a:r>
            <a:r>
              <a:rPr lang="en-IN" b="1" dirty="0"/>
              <a:t>DRL</a:t>
            </a:r>
            <a:r>
              <a:rPr lang="en-IN" dirty="0"/>
              <a:t>: Drools Rule Language</a:t>
            </a:r>
          </a:p>
          <a:p>
            <a:r>
              <a:rPr lang="en-IN" dirty="0"/>
              <a:t>• </a:t>
            </a:r>
            <a:r>
              <a:rPr lang="en-IN" b="1" dirty="0"/>
              <a:t>XDRL</a:t>
            </a:r>
            <a:r>
              <a:rPr lang="en-IN" dirty="0"/>
              <a:t>: XML Drools Rule Language</a:t>
            </a:r>
          </a:p>
          <a:p>
            <a:r>
              <a:rPr lang="en-IN" dirty="0"/>
              <a:t>• </a:t>
            </a:r>
            <a:r>
              <a:rPr lang="en-IN" b="1" dirty="0"/>
              <a:t>DSL</a:t>
            </a:r>
            <a:r>
              <a:rPr lang="en-IN" dirty="0"/>
              <a:t>: Domain-specific Language Mapping</a:t>
            </a:r>
          </a:p>
          <a:p>
            <a:r>
              <a:rPr lang="en-IN" dirty="0"/>
              <a:t>• </a:t>
            </a:r>
            <a:r>
              <a:rPr lang="en-IN" b="1" dirty="0"/>
              <a:t>DSLR</a:t>
            </a:r>
            <a:r>
              <a:rPr lang="en-IN" dirty="0"/>
              <a:t>: Rules using Domain-specific Languages</a:t>
            </a:r>
          </a:p>
          <a:p>
            <a:r>
              <a:rPr lang="en-IN" dirty="0"/>
              <a:t>• </a:t>
            </a:r>
            <a:r>
              <a:rPr lang="en-IN" b="1" dirty="0"/>
              <a:t>DRF</a:t>
            </a:r>
            <a:r>
              <a:rPr lang="en-IN" dirty="0"/>
              <a:t>: Drools Flow (Proprietary Flow Language, not maintained)</a:t>
            </a:r>
          </a:p>
          <a:p>
            <a:r>
              <a:rPr lang="en-IN" dirty="0"/>
              <a:t>• </a:t>
            </a:r>
            <a:r>
              <a:rPr lang="en-IN" b="1" dirty="0"/>
              <a:t>BPMN2</a:t>
            </a:r>
            <a:r>
              <a:rPr lang="en-IN" dirty="0"/>
              <a:t>: Business Process using the BPMN2 Standard</a:t>
            </a:r>
          </a:p>
          <a:p>
            <a:r>
              <a:rPr lang="en-IN" dirty="0"/>
              <a:t>• </a:t>
            </a:r>
            <a:r>
              <a:rPr lang="en-IN" b="1" dirty="0"/>
              <a:t>DTABLE</a:t>
            </a:r>
            <a:r>
              <a:rPr lang="en-IN" dirty="0"/>
              <a:t>: Decision Table</a:t>
            </a:r>
          </a:p>
          <a:p>
            <a:r>
              <a:rPr lang="en-IN" dirty="0"/>
              <a:t>• </a:t>
            </a:r>
            <a:r>
              <a:rPr lang="en-IN" b="1" dirty="0"/>
              <a:t>PKG</a:t>
            </a:r>
            <a:r>
              <a:rPr lang="en-IN" dirty="0"/>
              <a:t>: Compiled Package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51582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8866"/>
          </a:xfrm>
        </p:spPr>
        <p:txBody>
          <a:bodyPr/>
          <a:lstStyle/>
          <a:p>
            <a:r>
              <a:rPr lang="en-IN" dirty="0" smtClean="0"/>
              <a:t>Resource Types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• </a:t>
            </a:r>
            <a:r>
              <a:rPr lang="en-IN" b="1" dirty="0"/>
              <a:t>BRL</a:t>
            </a:r>
            <a:r>
              <a:rPr lang="en-IN" dirty="0"/>
              <a:t>: Drools Business Rule File</a:t>
            </a:r>
          </a:p>
          <a:p>
            <a:r>
              <a:rPr lang="en-IN" dirty="0"/>
              <a:t>• </a:t>
            </a:r>
            <a:r>
              <a:rPr lang="en-IN" b="1" dirty="0"/>
              <a:t>CHANGE_SET</a:t>
            </a:r>
            <a:r>
              <a:rPr lang="en-IN" dirty="0"/>
              <a:t>: Bundle of Resources to load based on an XML file</a:t>
            </a:r>
          </a:p>
          <a:p>
            <a:r>
              <a:rPr lang="en-IN" dirty="0"/>
              <a:t>• </a:t>
            </a:r>
            <a:r>
              <a:rPr lang="en-IN" b="1" dirty="0"/>
              <a:t>PMML</a:t>
            </a:r>
            <a:r>
              <a:rPr lang="en-IN" dirty="0"/>
              <a:t>: Predictive Model </a:t>
            </a:r>
            <a:r>
              <a:rPr lang="en-IN" dirty="0" err="1"/>
              <a:t>Markup</a:t>
            </a:r>
            <a:r>
              <a:rPr lang="en-IN" dirty="0"/>
              <a:t> Language (Experimental Support)</a:t>
            </a:r>
          </a:p>
        </p:txBody>
      </p:sp>
    </p:spTree>
    <p:extLst>
      <p:ext uri="{BB962C8B-B14F-4D97-AF65-F5344CB8AC3E}">
        <p14:creationId xmlns:p14="http://schemas.microsoft.com/office/powerpoint/2010/main" val="5424931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600075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jBPM 6 Components</a:t>
            </a:r>
            <a:endParaRPr lang="en-IN" dirty="0"/>
          </a:p>
        </p:txBody>
      </p:sp>
      <p:pic>
        <p:nvPicPr>
          <p:cNvPr id="5122" name="Picture 2" descr="https://docs.jboss.org/jbpm/v6.0/userguide/images/Chapter-1-Overview/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942" y="887413"/>
            <a:ext cx="8046730" cy="525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5034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eb-based designer for creating BPMN2 proces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21" y="941126"/>
            <a:ext cx="10394145" cy="533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87746" y="0"/>
            <a:ext cx="40724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 smtClean="0"/>
              <a:t>Process Designer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2615175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Form Mode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196" name="Picture 4" descr="Form Model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92" y="416849"/>
            <a:ext cx="9466096" cy="51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5882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anaging your process insta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42" y="1355133"/>
            <a:ext cx="10991846" cy="434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05970" y="245660"/>
            <a:ext cx="9455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/>
              <a:t>Process Instance and Task Management</a:t>
            </a:r>
          </a:p>
        </p:txBody>
      </p:sp>
    </p:spTree>
    <p:extLst>
      <p:ext uri="{BB962C8B-B14F-4D97-AF65-F5344CB8AC3E}">
        <p14:creationId xmlns:p14="http://schemas.microsoft.com/office/powerpoint/2010/main" val="30903353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65959" y="337361"/>
            <a:ext cx="79414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sz="4400" b="1" dirty="0">
                <a:solidFill>
                  <a:srgbClr val="4A5D75"/>
                </a:solidFill>
                <a:latin typeface="Lucida Grande"/>
              </a:rPr>
              <a:t>Business Activity Monitoring</a:t>
            </a:r>
            <a:endParaRPr lang="en-IN" sz="4400" b="1" i="0" dirty="0">
              <a:solidFill>
                <a:srgbClr val="4A5D75"/>
              </a:solidFill>
              <a:effectLst/>
              <a:latin typeface="Lucida Grande"/>
            </a:endParaRPr>
          </a:p>
        </p:txBody>
      </p:sp>
      <p:pic>
        <p:nvPicPr>
          <p:cNvPr id="10242" name="Picture 2" descr="Business Activity Monito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23" y="1252752"/>
            <a:ext cx="8415219" cy="472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7303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8238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Drools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90" y="1883391"/>
            <a:ext cx="9089409" cy="442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8866"/>
          </a:xfrm>
        </p:spPr>
        <p:txBody>
          <a:bodyPr/>
          <a:lstStyle/>
          <a:p>
            <a:r>
              <a:rPr lang="en-IN" b="1" dirty="0"/>
              <a:t>Knowledge-centric APIs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• Knowledge Builder</a:t>
            </a:r>
          </a:p>
          <a:p>
            <a:r>
              <a:rPr lang="en-IN" dirty="0"/>
              <a:t>• Knowledge Base</a:t>
            </a:r>
          </a:p>
          <a:p>
            <a:r>
              <a:rPr lang="en-IN" dirty="0"/>
              <a:t>• Knowledge Session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64175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3457"/>
          </a:xfrm>
        </p:spPr>
        <p:txBody>
          <a:bodyPr/>
          <a:lstStyle/>
          <a:p>
            <a:r>
              <a:rPr lang="en-IN" dirty="0"/>
              <a:t>KIE - Knowledge Is Everything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697" y="1513386"/>
            <a:ext cx="6771601" cy="465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7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What is a Rule Engine?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2800" dirty="0"/>
              <a:t>The process of developing with an Expert System is Knowledge Engineering</a:t>
            </a:r>
            <a:r>
              <a:rPr lang="en-IN" sz="2800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sz="2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800" dirty="0"/>
              <a:t>EMYCIN was one of the first "shells" for an Expert System, which was created from the MYCIN medical diagnosis Expert System.</a:t>
            </a:r>
          </a:p>
        </p:txBody>
      </p:sp>
    </p:spTree>
    <p:extLst>
      <p:ext uri="{BB962C8B-B14F-4D97-AF65-F5344CB8AC3E}">
        <p14:creationId xmlns:p14="http://schemas.microsoft.com/office/powerpoint/2010/main" val="27591419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59809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Stateless Knowledge Session</a:t>
            </a:r>
            <a:br>
              <a:rPr lang="en-IN" sz="3200" b="1" dirty="0"/>
            </a:b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46412"/>
            <a:ext cx="10058400" cy="4722682"/>
          </a:xfrm>
        </p:spPr>
        <p:txBody>
          <a:bodyPr/>
          <a:lstStyle/>
          <a:p>
            <a:r>
              <a:rPr lang="en-IN" dirty="0"/>
              <a:t> A stateless session can be called like a function passing it some data and then receiving some results back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r>
              <a:rPr lang="en-IN" dirty="0"/>
              <a:t>Validation</a:t>
            </a:r>
          </a:p>
          <a:p>
            <a:pPr lvl="1"/>
            <a:r>
              <a:rPr lang="en-IN" dirty="0"/>
              <a:t>Is this person eligible for a mortgage?</a:t>
            </a:r>
          </a:p>
          <a:p>
            <a:r>
              <a:rPr lang="en-IN" dirty="0"/>
              <a:t>Calculation</a:t>
            </a:r>
          </a:p>
          <a:p>
            <a:pPr lvl="1"/>
            <a:r>
              <a:rPr lang="en-IN" dirty="0"/>
              <a:t>Compute a mortgage premium.</a:t>
            </a:r>
          </a:p>
          <a:p>
            <a:r>
              <a:rPr lang="en-IN" dirty="0"/>
              <a:t>Routing and Filtering</a:t>
            </a:r>
          </a:p>
          <a:p>
            <a:pPr lvl="1"/>
            <a:r>
              <a:rPr lang="en-IN" dirty="0"/>
              <a:t>Filter incoming messages, such as emails, into folders.</a:t>
            </a:r>
          </a:p>
          <a:p>
            <a:pPr lvl="1"/>
            <a:r>
              <a:rPr lang="en-IN" dirty="0"/>
              <a:t>Send incoming messages to a destination.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291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59809"/>
          </a:xfrm>
        </p:spPr>
        <p:txBody>
          <a:bodyPr anchor="ctr">
            <a:normAutofit/>
          </a:bodyPr>
          <a:lstStyle/>
          <a:p>
            <a:r>
              <a:rPr lang="en-IN" sz="3200" b="1" dirty="0" err="1"/>
              <a:t>Stateful</a:t>
            </a:r>
            <a:r>
              <a:rPr lang="en-IN" sz="3200" b="1" dirty="0"/>
              <a:t> Knowledge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46412"/>
            <a:ext cx="10058400" cy="4722682"/>
          </a:xfrm>
        </p:spPr>
        <p:txBody>
          <a:bodyPr/>
          <a:lstStyle/>
          <a:p>
            <a:r>
              <a:rPr lang="en-IN" dirty="0"/>
              <a:t> </a:t>
            </a:r>
            <a:r>
              <a:rPr lang="en-IN" dirty="0" err="1"/>
              <a:t>Stateful</a:t>
            </a:r>
            <a:r>
              <a:rPr lang="en-IN" dirty="0"/>
              <a:t> Sessions are long lived and allow iterative changes over time. Some common use cases for </a:t>
            </a:r>
            <a:r>
              <a:rPr lang="en-IN" dirty="0" err="1"/>
              <a:t>Stateful</a:t>
            </a:r>
            <a:r>
              <a:rPr lang="en-IN" dirty="0"/>
              <a:t> Sessions are, but not limited to:</a:t>
            </a:r>
          </a:p>
          <a:p>
            <a:r>
              <a:rPr lang="en-IN" dirty="0"/>
              <a:t>Monitoring</a:t>
            </a:r>
          </a:p>
          <a:p>
            <a:pPr lvl="1"/>
            <a:r>
              <a:rPr lang="en-IN" dirty="0"/>
              <a:t>Stock market monitoring and analysis for semi-automatic buying.</a:t>
            </a:r>
          </a:p>
          <a:p>
            <a:r>
              <a:rPr lang="en-IN" dirty="0"/>
              <a:t>Diagnostics</a:t>
            </a:r>
          </a:p>
          <a:p>
            <a:pPr lvl="1"/>
            <a:r>
              <a:rPr lang="en-IN" dirty="0"/>
              <a:t>Fault finding, medical diagnostics</a:t>
            </a:r>
          </a:p>
          <a:p>
            <a:r>
              <a:rPr lang="en-IN" dirty="0"/>
              <a:t>Logistics</a:t>
            </a:r>
          </a:p>
          <a:p>
            <a:pPr lvl="1"/>
            <a:r>
              <a:rPr lang="en-IN" dirty="0"/>
              <a:t>Parcel tracking and delivery provisioning</a:t>
            </a:r>
          </a:p>
          <a:p>
            <a:r>
              <a:rPr lang="en-IN" dirty="0"/>
              <a:t>Compliance</a:t>
            </a:r>
          </a:p>
          <a:p>
            <a:pPr lvl="1"/>
            <a:r>
              <a:rPr lang="en-IN" dirty="0"/>
              <a:t>Validation of legality for market trades.</a:t>
            </a:r>
          </a:p>
        </p:txBody>
      </p:sp>
    </p:spTree>
    <p:extLst>
      <p:ext uri="{BB962C8B-B14F-4D97-AF65-F5344CB8AC3E}">
        <p14:creationId xmlns:p14="http://schemas.microsoft.com/office/powerpoint/2010/main" val="290144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BPMN 2.0 to Model</a:t>
            </a:r>
            <a:br>
              <a:rPr lang="en-IN" dirty="0"/>
            </a:br>
            <a:r>
              <a:rPr lang="en-IN" dirty="0"/>
              <a:t>Business Scenarios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BPMN 2.0 standard specification was formally released in January 2011. </a:t>
            </a:r>
            <a:endParaRPr lang="en-IN" dirty="0" smtClean="0"/>
          </a:p>
          <a:p>
            <a:r>
              <a:rPr lang="en-IN" dirty="0" smtClean="0"/>
              <a:t>This specification </a:t>
            </a:r>
            <a:r>
              <a:rPr lang="en-IN" dirty="0"/>
              <a:t>is the result of collaboration between companies such as Oracle, IBM,</a:t>
            </a:r>
          </a:p>
          <a:p>
            <a:r>
              <a:rPr lang="en-IN" dirty="0"/>
              <a:t>Red Hat, </a:t>
            </a:r>
            <a:r>
              <a:rPr lang="en-IN" dirty="0" err="1"/>
              <a:t>Intalio</a:t>
            </a:r>
            <a:r>
              <a:rPr lang="en-IN" dirty="0"/>
              <a:t>, and many others within the Object Management Group, to conform</a:t>
            </a:r>
          </a:p>
          <a:p>
            <a:r>
              <a:rPr lang="en-IN" dirty="0"/>
              <a:t>a unified language to model and execute business processes.</a:t>
            </a:r>
          </a:p>
        </p:txBody>
      </p:sp>
    </p:spTree>
    <p:extLst>
      <p:ext uri="{BB962C8B-B14F-4D97-AF65-F5344CB8AC3E}">
        <p14:creationId xmlns:p14="http://schemas.microsoft.com/office/powerpoint/2010/main" val="38239777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BPMN 2.0 to Model</a:t>
            </a:r>
            <a:br>
              <a:rPr lang="en-IN" dirty="0"/>
            </a:br>
            <a:r>
              <a:rPr lang="en-IN" dirty="0"/>
              <a:t>Business Scenarios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The specification aims to reduce/eliminate the gap between technical business</a:t>
            </a:r>
          </a:p>
          <a:p>
            <a:r>
              <a:rPr lang="en-IN" sz="2400" dirty="0"/>
              <a:t>process representations and the fact that a lot of business analysts use flow </a:t>
            </a:r>
            <a:endParaRPr lang="en-IN" sz="2400" dirty="0" smtClean="0"/>
          </a:p>
          <a:p>
            <a:r>
              <a:rPr lang="en-IN" sz="2400" dirty="0" smtClean="0"/>
              <a:t>chart representations </a:t>
            </a:r>
            <a:r>
              <a:rPr lang="en-IN" sz="2400" dirty="0"/>
              <a:t>to define how a company works</a:t>
            </a:r>
            <a:r>
              <a:rPr lang="en-IN" sz="2400" dirty="0" smtClean="0"/>
              <a:t>. </a:t>
            </a:r>
            <a:endParaRPr lang="en-IN" sz="2400" dirty="0"/>
          </a:p>
          <a:p>
            <a:r>
              <a:rPr lang="en-IN" sz="2400" dirty="0" smtClean="0"/>
              <a:t> </a:t>
            </a:r>
            <a:r>
              <a:rPr lang="en-IN" sz="2400" dirty="0"/>
              <a:t>This gap can be eliminated using </a:t>
            </a:r>
            <a:r>
              <a:rPr lang="en-IN" sz="2400" dirty="0" smtClean="0"/>
              <a:t>a standardized </a:t>
            </a:r>
            <a:r>
              <a:rPr lang="en-IN" sz="2400" dirty="0"/>
              <a:t>mapping between the visual notation of the business process and </a:t>
            </a:r>
            <a:r>
              <a:rPr lang="en-IN" sz="2400" dirty="0" smtClean="0"/>
              <a:t>the execution </a:t>
            </a:r>
            <a:r>
              <a:rPr lang="en-IN" sz="2400" dirty="0"/>
              <a:t>semantic of the model</a:t>
            </a:r>
            <a:r>
              <a:rPr lang="en-IN" sz="2400" dirty="0" smtClean="0"/>
              <a:t>.</a:t>
            </a:r>
          </a:p>
          <a:p>
            <a:r>
              <a:rPr lang="en-IN" sz="2400" dirty="0" smtClean="0"/>
              <a:t> </a:t>
            </a:r>
            <a:r>
              <a:rPr lang="en-IN" sz="2400" dirty="0"/>
              <a:t>A business processes </a:t>
            </a:r>
            <a:r>
              <a:rPr lang="en-IN" sz="2400" dirty="0" err="1"/>
              <a:t>modeled</a:t>
            </a:r>
            <a:r>
              <a:rPr lang="en-IN" sz="2400" dirty="0"/>
              <a:t> using the </a:t>
            </a:r>
            <a:r>
              <a:rPr lang="en-IN" sz="2400" dirty="0" smtClean="0"/>
              <a:t>BPMN notation </a:t>
            </a:r>
            <a:r>
              <a:rPr lang="en-IN" sz="2400" dirty="0"/>
              <a:t>defines the flow of data (messages) and the association of the data </a:t>
            </a:r>
            <a:r>
              <a:rPr lang="en-IN" sz="2400" dirty="0" err="1" smtClean="0"/>
              <a:t>artifacts</a:t>
            </a:r>
            <a:r>
              <a:rPr lang="en-IN" sz="2400" dirty="0" smtClean="0"/>
              <a:t> to </a:t>
            </a:r>
            <a:r>
              <a:rPr lang="en-IN" sz="2400" dirty="0"/>
              <a:t>business activities.</a:t>
            </a:r>
          </a:p>
        </p:txBody>
      </p:sp>
    </p:spTree>
    <p:extLst>
      <p:ext uri="{BB962C8B-B14F-4D97-AF65-F5344CB8AC3E}">
        <p14:creationId xmlns:p14="http://schemas.microsoft.com/office/powerpoint/2010/main" val="37669851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BPMN 2.0 to Model</a:t>
            </a:r>
            <a:br>
              <a:rPr lang="en-IN" dirty="0"/>
            </a:br>
            <a:r>
              <a:rPr lang="en-IN" dirty="0"/>
              <a:t>Business Scenarios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• Process </a:t>
            </a:r>
            <a:r>
              <a:rPr lang="en-IN" sz="2400" dirty="0" err="1"/>
              <a:t>Modeling</a:t>
            </a:r>
            <a:endParaRPr lang="en-IN" sz="2400" dirty="0"/>
          </a:p>
          <a:p>
            <a:r>
              <a:rPr lang="en-IN" sz="2400" dirty="0"/>
              <a:t>• Process Execution</a:t>
            </a:r>
          </a:p>
          <a:p>
            <a:r>
              <a:rPr lang="en-IN" sz="2400" dirty="0"/>
              <a:t>• Collaboration </a:t>
            </a:r>
            <a:r>
              <a:rPr lang="en-IN" sz="2400" dirty="0" err="1"/>
              <a:t>Modeling</a:t>
            </a:r>
            <a:endParaRPr lang="en-IN" sz="2400" dirty="0"/>
          </a:p>
          <a:p>
            <a:r>
              <a:rPr lang="en-IN" sz="2400" dirty="0"/>
              <a:t>• Choreography </a:t>
            </a:r>
            <a:r>
              <a:rPr lang="en-IN" sz="2400" dirty="0" err="1"/>
              <a:t>Modeling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294004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412" y="435393"/>
            <a:ext cx="10112991" cy="537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450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05218"/>
          </a:xfrm>
        </p:spPr>
        <p:txBody>
          <a:bodyPr/>
          <a:lstStyle/>
          <a:p>
            <a:r>
              <a:rPr lang="en-IN" b="1" dirty="0"/>
              <a:t>BPMN elements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• Flow </a:t>
            </a:r>
            <a:r>
              <a:rPr lang="en-IN" dirty="0" smtClean="0"/>
              <a:t>objects</a:t>
            </a:r>
          </a:p>
          <a:p>
            <a:r>
              <a:rPr lang="en-IN" dirty="0" smtClean="0"/>
              <a:t>• </a:t>
            </a:r>
            <a:r>
              <a:rPr lang="en-IN" dirty="0"/>
              <a:t>Connecting objects</a:t>
            </a:r>
          </a:p>
          <a:p>
            <a:r>
              <a:rPr lang="en-IN" dirty="0"/>
              <a:t>• Data</a:t>
            </a:r>
          </a:p>
          <a:p>
            <a:r>
              <a:rPr lang="en-IN" dirty="0"/>
              <a:t>• Grouping</a:t>
            </a:r>
          </a:p>
          <a:p>
            <a:r>
              <a:rPr lang="en-IN" dirty="0"/>
              <a:t>• </a:t>
            </a:r>
            <a:r>
              <a:rPr lang="en-IN" dirty="0" err="1"/>
              <a:t>Artifacts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90172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Flow Objects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Events</a:t>
            </a:r>
            <a:endParaRPr lang="en-IN" dirty="0"/>
          </a:p>
          <a:p>
            <a:r>
              <a:rPr lang="en-IN" b="1" dirty="0" smtClean="0"/>
              <a:t>Activities</a:t>
            </a:r>
            <a:endParaRPr lang="en-IN" dirty="0"/>
          </a:p>
          <a:p>
            <a:r>
              <a:rPr lang="en-IN" b="1" dirty="0" smtClean="0"/>
              <a:t>Gateways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97616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24436"/>
          </a:xfrm>
        </p:spPr>
        <p:txBody>
          <a:bodyPr/>
          <a:lstStyle/>
          <a:p>
            <a:r>
              <a:rPr lang="en-IN" dirty="0" smtClean="0"/>
              <a:t>Events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74057"/>
            <a:ext cx="10058400" cy="3610704"/>
          </a:xfrm>
        </p:spPr>
        <p:txBody>
          <a:bodyPr>
            <a:normAutofit/>
          </a:bodyPr>
          <a:lstStyle/>
          <a:p>
            <a:r>
              <a:rPr lang="en-IN" dirty="0"/>
              <a:t>• Start </a:t>
            </a:r>
            <a:r>
              <a:rPr lang="en-IN" dirty="0" smtClean="0"/>
              <a:t>events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• </a:t>
            </a:r>
            <a:r>
              <a:rPr lang="en-IN" dirty="0" smtClean="0"/>
              <a:t>Intermediate events </a:t>
            </a:r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/>
              <a:t>• End </a:t>
            </a:r>
            <a:r>
              <a:rPr lang="en-IN" dirty="0" smtClean="0"/>
              <a:t>events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65" y="2358615"/>
            <a:ext cx="977718" cy="877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012" y="3704388"/>
            <a:ext cx="832871" cy="732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966" y="5241562"/>
            <a:ext cx="796659" cy="7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219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79" y="293102"/>
            <a:ext cx="10740788" cy="597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97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What is a Rule Engine?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2800" dirty="0"/>
              <a:t>The process of developing with an Expert System is Knowledge Engineering</a:t>
            </a:r>
            <a:r>
              <a:rPr lang="en-IN" sz="2800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sz="2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800" dirty="0" smtClean="0"/>
              <a:t>Early </a:t>
            </a:r>
            <a:r>
              <a:rPr lang="en-IN" sz="2800" dirty="0"/>
              <a:t>Expert Systems had their logic </a:t>
            </a:r>
            <a:r>
              <a:rPr lang="en-IN" sz="2800" dirty="0" smtClean="0"/>
              <a:t>hard-coded.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3321998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31" y="449265"/>
            <a:ext cx="10631606" cy="563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325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58" y="353763"/>
            <a:ext cx="10781730" cy="577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157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6874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Activities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Activities define a piece of work that is being done within a company. </a:t>
            </a:r>
            <a:endParaRPr lang="en-IN" dirty="0" smtClean="0"/>
          </a:p>
          <a:p>
            <a:r>
              <a:rPr lang="en-IN" dirty="0" smtClean="0"/>
              <a:t>We </a:t>
            </a:r>
            <a:r>
              <a:rPr lang="en-IN" dirty="0"/>
              <a:t>can </a:t>
            </a:r>
            <a:r>
              <a:rPr lang="en-IN" dirty="0" smtClean="0"/>
              <a:t>define atomic </a:t>
            </a:r>
            <a:r>
              <a:rPr lang="en-IN" dirty="0"/>
              <a:t>and non-atomic activities. </a:t>
            </a:r>
            <a:endParaRPr lang="en-IN" dirty="0" smtClean="0"/>
          </a:p>
          <a:p>
            <a:r>
              <a:rPr lang="en-IN" dirty="0" smtClean="0"/>
              <a:t>Specification </a:t>
            </a:r>
            <a:r>
              <a:rPr lang="en-IN" dirty="0"/>
              <a:t>defines </a:t>
            </a:r>
            <a:r>
              <a:rPr lang="en-IN" dirty="0" smtClean="0"/>
              <a:t>three types </a:t>
            </a:r>
            <a:r>
              <a:rPr lang="en-IN" dirty="0"/>
              <a:t>of activities</a:t>
            </a:r>
            <a:r>
              <a:rPr lang="en-IN" dirty="0" smtClean="0"/>
              <a:t>:</a:t>
            </a:r>
          </a:p>
          <a:p>
            <a:r>
              <a:rPr lang="en-IN" dirty="0" err="1" smtClean="0"/>
              <a:t>subprocesses</a:t>
            </a:r>
            <a:endParaRPr lang="en-IN" dirty="0" smtClean="0"/>
          </a:p>
          <a:p>
            <a:r>
              <a:rPr lang="en-IN" dirty="0" smtClean="0"/>
              <a:t>tasks</a:t>
            </a:r>
          </a:p>
          <a:p>
            <a:r>
              <a:rPr lang="en-IN" dirty="0" smtClean="0"/>
              <a:t>and </a:t>
            </a:r>
            <a:r>
              <a:rPr lang="en-IN" dirty="0"/>
              <a:t>call activities</a:t>
            </a:r>
          </a:p>
        </p:txBody>
      </p:sp>
    </p:spTree>
    <p:extLst>
      <p:ext uri="{BB962C8B-B14F-4D97-AF65-F5344CB8AC3E}">
        <p14:creationId xmlns:p14="http://schemas.microsoft.com/office/powerpoint/2010/main" val="108133384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69" y="902506"/>
            <a:ext cx="1231200" cy="1013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2148" y="38213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Generic Activity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43" y="2660501"/>
            <a:ext cx="1412259" cy="1058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38" y="4833062"/>
            <a:ext cx="1448471" cy="11399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882147" y="4463730"/>
            <a:ext cx="179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Call Activity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68745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774" y="528430"/>
            <a:ext cx="40201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latin typeface="Arial-BoldMT"/>
              </a:rPr>
              <a:t>Gateways</a:t>
            </a:r>
            <a:endParaRPr lang="en-I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11" y="2066006"/>
            <a:ext cx="651812" cy="624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599" y="3840137"/>
            <a:ext cx="688024" cy="597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599" y="2944024"/>
            <a:ext cx="615600" cy="642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87" y="4962894"/>
            <a:ext cx="651812" cy="6242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83893" y="2153087"/>
            <a:ext cx="174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Parallel gateway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2483893" y="3037957"/>
            <a:ext cx="2002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 </a:t>
            </a:r>
            <a:r>
              <a:rPr lang="en-IN" b="1" dirty="0"/>
              <a:t>Exclusive gateway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2553366" y="3954018"/>
            <a:ext cx="186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Inclusive gateway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2565004" y="4969869"/>
            <a:ext cx="1921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Complex gateway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648951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26" y="472127"/>
            <a:ext cx="9266829" cy="515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7972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23" y="405950"/>
            <a:ext cx="10699843" cy="56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960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1" y="379343"/>
            <a:ext cx="10877266" cy="57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714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" y="133270"/>
            <a:ext cx="11313994" cy="610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699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424" y="133276"/>
            <a:ext cx="8843749" cy="617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33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Drools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2800" dirty="0"/>
              <a:t>Drools is a Rule Engine that uses the rule-based approach to implement an Expert </a:t>
            </a:r>
            <a:r>
              <a:rPr lang="en-IN" sz="2800" dirty="0" smtClean="0"/>
              <a:t>System.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800" dirty="0" smtClean="0"/>
              <a:t>It is </a:t>
            </a:r>
            <a:r>
              <a:rPr lang="en-IN" sz="2800" dirty="0"/>
              <a:t>more correctly classified as a Production Rule System</a:t>
            </a:r>
            <a:r>
              <a:rPr lang="en-IN" sz="2800" dirty="0" smtClean="0"/>
              <a:t>.</a:t>
            </a:r>
            <a:endParaRPr lang="en-IN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800" dirty="0"/>
              <a:t>The term "Production </a:t>
            </a:r>
            <a:r>
              <a:rPr lang="en-IN" sz="2800" dirty="0" smtClean="0"/>
              <a:t>Rule“ --- </a:t>
            </a:r>
            <a:r>
              <a:rPr lang="en-IN" sz="2800" dirty="0"/>
              <a:t>"an abstract structure that describes a formal language precisely</a:t>
            </a:r>
            <a:r>
              <a:rPr lang="en-IN" sz="2800" dirty="0" smtClean="0"/>
              <a:t>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800" dirty="0" smtClean="0"/>
              <a:t>Its is a </a:t>
            </a:r>
            <a:r>
              <a:rPr lang="en-IN" sz="2800" dirty="0"/>
              <a:t>set of rules that mathematically delineates a </a:t>
            </a:r>
            <a:r>
              <a:rPr lang="en-IN" sz="2800" dirty="0" smtClean="0"/>
              <a:t>set </a:t>
            </a:r>
            <a:r>
              <a:rPr lang="en-IN" sz="2800" dirty="0"/>
              <a:t>of finite-length strings over a (usually finite) alphabet</a:t>
            </a:r>
          </a:p>
        </p:txBody>
      </p:sp>
    </p:spTree>
    <p:extLst>
      <p:ext uri="{BB962C8B-B14F-4D97-AF65-F5344CB8AC3E}">
        <p14:creationId xmlns:p14="http://schemas.microsoft.com/office/powerpoint/2010/main" val="25908236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29852" y="364656"/>
            <a:ext cx="3522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latin typeface="Arial-BoldMT"/>
              </a:rPr>
              <a:t>Connecting objects</a:t>
            </a:r>
            <a:endParaRPr lang="en-I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18" y="1651274"/>
            <a:ext cx="2027859" cy="361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52" y="2998033"/>
            <a:ext cx="2136494" cy="4252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275" y="4408120"/>
            <a:ext cx="1991647" cy="298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03510" y="1573622"/>
            <a:ext cx="297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Unconditional Sequence Flow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203510" y="3043666"/>
            <a:ext cx="2729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Conditional Sequence Flow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203510" y="4329044"/>
            <a:ext cx="767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default sequence flow will be used in Exclusive/Inclusive/Complex gateways</a:t>
            </a:r>
          </a:p>
        </p:txBody>
      </p:sp>
    </p:spTree>
    <p:extLst>
      <p:ext uri="{BB962C8B-B14F-4D97-AF65-F5344CB8AC3E}">
        <p14:creationId xmlns:p14="http://schemas.microsoft.com/office/powerpoint/2010/main" val="9097653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1939" y="272825"/>
            <a:ext cx="25715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latin typeface="Arial-BoldMT"/>
              </a:rPr>
              <a:t>Data</a:t>
            </a:r>
            <a:endParaRPr lang="en-IN" sz="3200" dirty="0"/>
          </a:p>
        </p:txBody>
      </p:sp>
      <p:sp>
        <p:nvSpPr>
          <p:cNvPr id="3" name="Rectangle 2"/>
          <p:cNvSpPr/>
          <p:nvPr/>
        </p:nvSpPr>
        <p:spPr>
          <a:xfrm>
            <a:off x="1150960" y="1099557"/>
            <a:ext cx="892108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BookAntiqua"/>
              </a:rPr>
              <a:t>• Data </a:t>
            </a:r>
            <a:r>
              <a:rPr lang="en-IN" dirty="0" smtClean="0">
                <a:latin typeface="BookAntiqua"/>
              </a:rPr>
              <a:t>objects</a:t>
            </a:r>
          </a:p>
          <a:p>
            <a:endParaRPr lang="en-IN" dirty="0">
              <a:latin typeface="BookAntiqua"/>
            </a:endParaRPr>
          </a:p>
          <a:p>
            <a:endParaRPr lang="en-IN" dirty="0" smtClean="0">
              <a:latin typeface="BookAntiqua"/>
            </a:endParaRPr>
          </a:p>
          <a:p>
            <a:endParaRPr lang="en-IN" dirty="0" smtClean="0">
              <a:latin typeface="BookAntiqua"/>
            </a:endParaRPr>
          </a:p>
          <a:p>
            <a:endParaRPr lang="en-IN" dirty="0">
              <a:latin typeface="BookAntiqua"/>
            </a:endParaRPr>
          </a:p>
          <a:p>
            <a:r>
              <a:rPr lang="en-IN" dirty="0">
                <a:latin typeface="BookAntiqua"/>
              </a:rPr>
              <a:t>• Data </a:t>
            </a:r>
            <a:r>
              <a:rPr lang="en-IN" dirty="0" smtClean="0">
                <a:latin typeface="BookAntiqua"/>
              </a:rPr>
              <a:t>stores</a:t>
            </a:r>
          </a:p>
          <a:p>
            <a:endParaRPr lang="en-IN" dirty="0" smtClean="0">
              <a:latin typeface="BookAntiqua"/>
            </a:endParaRPr>
          </a:p>
          <a:p>
            <a:endParaRPr lang="en-IN" dirty="0">
              <a:latin typeface="BookAntiqua"/>
            </a:endParaRPr>
          </a:p>
          <a:p>
            <a:endParaRPr lang="en-IN" dirty="0">
              <a:latin typeface="BookAntiqua"/>
            </a:endParaRPr>
          </a:p>
          <a:p>
            <a:endParaRPr lang="en-IN" dirty="0">
              <a:latin typeface="BookAntiqua"/>
            </a:endParaRPr>
          </a:p>
          <a:p>
            <a:r>
              <a:rPr lang="en-IN" dirty="0">
                <a:latin typeface="BookAntiqua"/>
              </a:rPr>
              <a:t>• Properties (no visual representation</a:t>
            </a:r>
            <a:r>
              <a:rPr lang="en-IN" dirty="0" smtClean="0">
                <a:latin typeface="BookAntiqua"/>
              </a:rPr>
              <a:t>)</a:t>
            </a:r>
          </a:p>
          <a:p>
            <a:endParaRPr lang="en-IN" dirty="0">
              <a:latin typeface="BookAntiqua"/>
            </a:endParaRPr>
          </a:p>
          <a:p>
            <a:endParaRPr lang="en-IN" dirty="0" smtClean="0">
              <a:latin typeface="BookAntiqua"/>
            </a:endParaRPr>
          </a:p>
          <a:p>
            <a:endParaRPr lang="en-IN" dirty="0">
              <a:latin typeface="BookAntiqua"/>
            </a:endParaRPr>
          </a:p>
          <a:p>
            <a:endParaRPr lang="en-IN" dirty="0" smtClean="0">
              <a:latin typeface="BookAntiqua"/>
            </a:endParaRPr>
          </a:p>
          <a:p>
            <a:endParaRPr lang="en-IN" dirty="0">
              <a:latin typeface="BookAntiqu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43" y="1461755"/>
            <a:ext cx="796659" cy="904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142" y="2869145"/>
            <a:ext cx="1122565" cy="1022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140" y="1716237"/>
            <a:ext cx="2172706" cy="10042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5140" y="982639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BookAntiqua"/>
              </a:rPr>
              <a:t>• Data inputs &amp; Data outputs</a:t>
            </a:r>
            <a:endParaRPr lang="en-IN" dirty="0"/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741994" y="3047647"/>
            <a:ext cx="183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Data Associations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556" y="3785434"/>
            <a:ext cx="2136494" cy="44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446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0" y="250440"/>
            <a:ext cx="10345003" cy="553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280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Task types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• Abstract task</a:t>
            </a:r>
          </a:p>
          <a:p>
            <a:r>
              <a:rPr lang="en-IN" dirty="0"/>
              <a:t>• Service task</a:t>
            </a:r>
          </a:p>
          <a:p>
            <a:r>
              <a:rPr lang="en-IN" dirty="0"/>
              <a:t>• User task</a:t>
            </a:r>
          </a:p>
          <a:p>
            <a:r>
              <a:rPr lang="en-IN" dirty="0"/>
              <a:t>• Business rule task</a:t>
            </a:r>
          </a:p>
          <a:p>
            <a:r>
              <a:rPr lang="en-IN" dirty="0"/>
              <a:t>• Script task</a:t>
            </a:r>
          </a:p>
        </p:txBody>
      </p:sp>
    </p:spTree>
    <p:extLst>
      <p:ext uri="{BB962C8B-B14F-4D97-AF65-F5344CB8AC3E}">
        <p14:creationId xmlns:p14="http://schemas.microsoft.com/office/powerpoint/2010/main" val="29053181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398" y="0"/>
            <a:ext cx="8346128" cy="57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031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8" y="313899"/>
            <a:ext cx="11122926" cy="573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993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5" y="120892"/>
            <a:ext cx="11245755" cy="60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718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71" y="381602"/>
            <a:ext cx="10672548" cy="554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3308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2" y="262249"/>
            <a:ext cx="11450471" cy="60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9238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6" y="436728"/>
            <a:ext cx="11191163" cy="52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0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BRMS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Business Rule Management Systems build additional value on top of a general purpose Rule Engine </a:t>
            </a:r>
            <a:r>
              <a:rPr lang="en-IN" sz="2800" dirty="0" smtClean="0"/>
              <a:t>by </a:t>
            </a:r>
            <a:r>
              <a:rPr lang="en-IN" sz="2800" dirty="0"/>
              <a:t>providing </a:t>
            </a:r>
            <a:endParaRPr lang="en-IN" sz="2800" dirty="0" smtClean="0"/>
          </a:p>
          <a:p>
            <a:r>
              <a:rPr lang="en-IN" sz="2800" dirty="0" smtClean="0"/>
              <a:t>business </a:t>
            </a:r>
            <a:r>
              <a:rPr lang="en-IN" sz="2800" dirty="0"/>
              <a:t>user focused systems for rule creation</a:t>
            </a:r>
            <a:r>
              <a:rPr lang="en-IN" sz="2800" dirty="0" smtClean="0"/>
              <a:t>,</a:t>
            </a:r>
          </a:p>
          <a:p>
            <a:r>
              <a:rPr lang="en-IN" sz="2800" dirty="0" smtClean="0"/>
              <a:t>management</a:t>
            </a:r>
            <a:r>
              <a:rPr lang="en-IN" sz="2800" dirty="0"/>
              <a:t>, deployment, collaboration, analysis and end user tools. </a:t>
            </a:r>
            <a:endParaRPr lang="en-IN" sz="2800" dirty="0" smtClean="0"/>
          </a:p>
        </p:txBody>
      </p:sp>
    </p:spTree>
    <p:extLst>
      <p:ext uri="{BB962C8B-B14F-4D97-AF65-F5344CB8AC3E}">
        <p14:creationId xmlns:p14="http://schemas.microsoft.com/office/powerpoint/2010/main" val="19440595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0" y="136478"/>
            <a:ext cx="10658902" cy="60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523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90" y="1023583"/>
            <a:ext cx="11499795" cy="349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150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32513"/>
          </a:xfrm>
        </p:spPr>
        <p:txBody>
          <a:bodyPr/>
          <a:lstStyle/>
          <a:p>
            <a:r>
              <a:rPr lang="en-IN" dirty="0"/>
              <a:t>KIE - Knowledge Is Everything</a:t>
            </a:r>
          </a:p>
        </p:txBody>
      </p:sp>
      <p:pic>
        <p:nvPicPr>
          <p:cNvPr id="1026" name="Picture 2" descr="Modul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84" y="1119116"/>
            <a:ext cx="7201532" cy="540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97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573206"/>
          </a:xfrm>
        </p:spPr>
        <p:txBody>
          <a:bodyPr anchor="t">
            <a:normAutofit fontScale="90000"/>
          </a:bodyPr>
          <a:lstStyle/>
          <a:p>
            <a:r>
              <a:rPr lang="en-IN" dirty="0"/>
              <a:t>KIE Drools Workbench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Drools Editors, for rules and supporting assets.</a:t>
            </a:r>
          </a:p>
          <a:p>
            <a:endParaRPr lang="en-IN" dirty="0" smtClean="0"/>
          </a:p>
          <a:p>
            <a:r>
              <a:rPr lang="en-IN" dirty="0" smtClean="0"/>
              <a:t>jBPM </a:t>
            </a:r>
            <a:r>
              <a:rPr lang="en-IN" dirty="0"/>
              <a:t>Designer, for Rule Flow and supporting assets.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00891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573206"/>
          </a:xfrm>
        </p:spPr>
        <p:txBody>
          <a:bodyPr anchor="t">
            <a:normAutofit fontScale="90000"/>
          </a:bodyPr>
          <a:lstStyle/>
          <a:p>
            <a:r>
              <a:rPr lang="en-IN" dirty="0"/>
              <a:t>KIE Workbench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Drools Editors, for rules and supporting assets.</a:t>
            </a:r>
          </a:p>
          <a:p>
            <a:r>
              <a:rPr lang="en-IN" dirty="0"/>
              <a:t>jBPM Designer, for BPMN2 and supporting assets.</a:t>
            </a:r>
          </a:p>
          <a:p>
            <a:r>
              <a:rPr lang="en-IN" dirty="0"/>
              <a:t>jBPM Console, runtime and Human Task support.</a:t>
            </a:r>
          </a:p>
          <a:p>
            <a:r>
              <a:rPr lang="en-IN" dirty="0"/>
              <a:t>jBPM Form Builder.</a:t>
            </a:r>
          </a:p>
          <a:p>
            <a:r>
              <a:rPr lang="en-IN" dirty="0"/>
              <a:t>BAM.</a:t>
            </a:r>
          </a:p>
        </p:txBody>
      </p:sp>
    </p:spTree>
    <p:extLst>
      <p:ext uri="{BB962C8B-B14F-4D97-AF65-F5344CB8AC3E}">
        <p14:creationId xmlns:p14="http://schemas.microsoft.com/office/powerpoint/2010/main" val="82735804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Life Cycles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Author</a:t>
            </a:r>
            <a:endParaRPr lang="en-IN" dirty="0"/>
          </a:p>
          <a:p>
            <a:r>
              <a:rPr lang="en-IN" dirty="0"/>
              <a:t>Authoring of knowledge using a UI metaphor, such as: DRL, BPMN2, decision table, class models.</a:t>
            </a:r>
          </a:p>
          <a:p>
            <a:r>
              <a:rPr lang="en-IN" b="1" dirty="0"/>
              <a:t>Build</a:t>
            </a:r>
            <a:endParaRPr lang="en-IN" dirty="0"/>
          </a:p>
          <a:p>
            <a:r>
              <a:rPr lang="en-IN" dirty="0"/>
              <a:t>Builds the authored knowledge into deployable units.</a:t>
            </a:r>
          </a:p>
          <a:p>
            <a:r>
              <a:rPr lang="en-IN" dirty="0"/>
              <a:t>For KIE this unit is a JAR.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45033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Life Cycles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Test</a:t>
            </a:r>
            <a:endParaRPr lang="en-IN" dirty="0"/>
          </a:p>
          <a:p>
            <a:r>
              <a:rPr lang="en-IN" dirty="0"/>
              <a:t>Test KIE </a:t>
            </a:r>
            <a:r>
              <a:rPr lang="en-IN" dirty="0" err="1"/>
              <a:t>knowedge</a:t>
            </a:r>
            <a:r>
              <a:rPr lang="en-IN" dirty="0"/>
              <a:t> before it's deployed to the application.</a:t>
            </a:r>
          </a:p>
          <a:p>
            <a:r>
              <a:rPr lang="en-IN" b="1" dirty="0"/>
              <a:t>Deploy</a:t>
            </a:r>
            <a:endParaRPr lang="en-IN" dirty="0"/>
          </a:p>
          <a:p>
            <a:r>
              <a:rPr lang="en-IN" dirty="0"/>
              <a:t>Deploys the unit to a location where applications may utilize (consume) them.</a:t>
            </a:r>
          </a:p>
          <a:p>
            <a:r>
              <a:rPr lang="en-IN" dirty="0"/>
              <a:t>KIE uses Maven style repository.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682334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Life Cycles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Utilize</a:t>
            </a:r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/>
              <a:t>loading of a JAR to provide a KIE session (</a:t>
            </a:r>
            <a:r>
              <a:rPr lang="en-IN" dirty="0" err="1"/>
              <a:t>KieSession</a:t>
            </a:r>
            <a:r>
              <a:rPr lang="en-IN" dirty="0"/>
              <a:t>), for which the application can interact with.</a:t>
            </a:r>
          </a:p>
          <a:p>
            <a:r>
              <a:rPr lang="en-IN" dirty="0"/>
              <a:t>KIE exposes the JAR at runtime via a KIE container (</a:t>
            </a:r>
            <a:r>
              <a:rPr lang="en-IN" dirty="0" err="1"/>
              <a:t>KieContainer</a:t>
            </a:r>
            <a:r>
              <a:rPr lang="en-IN" dirty="0"/>
              <a:t>).</a:t>
            </a:r>
          </a:p>
          <a:p>
            <a:r>
              <a:rPr lang="en-IN" dirty="0" err="1"/>
              <a:t>KieSessions</a:t>
            </a:r>
            <a:r>
              <a:rPr lang="en-IN" dirty="0"/>
              <a:t>, for the runtime's to interact with, are created from the </a:t>
            </a:r>
            <a:r>
              <a:rPr lang="en-IN" dirty="0" err="1"/>
              <a:t>KieContainer</a:t>
            </a:r>
            <a:r>
              <a:rPr lang="en-IN" dirty="0"/>
              <a:t>.</a:t>
            </a:r>
          </a:p>
          <a:p>
            <a:r>
              <a:rPr lang="en-IN" b="1" dirty="0"/>
              <a:t>Run</a:t>
            </a:r>
            <a:endParaRPr lang="en-IN" dirty="0"/>
          </a:p>
          <a:p>
            <a:r>
              <a:rPr lang="en-IN" dirty="0"/>
              <a:t>System interaction with the </a:t>
            </a:r>
            <a:r>
              <a:rPr lang="en-IN" dirty="0" err="1"/>
              <a:t>KieSession</a:t>
            </a:r>
            <a:r>
              <a:rPr lang="en-IN" dirty="0"/>
              <a:t>, via API.</a:t>
            </a:r>
          </a:p>
        </p:txBody>
      </p:sp>
    </p:spTree>
    <p:extLst>
      <p:ext uri="{BB962C8B-B14F-4D97-AF65-F5344CB8AC3E}">
        <p14:creationId xmlns:p14="http://schemas.microsoft.com/office/powerpoint/2010/main" val="192327446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Life Cycles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Work</a:t>
            </a:r>
            <a:endParaRPr lang="en-IN" dirty="0"/>
          </a:p>
          <a:p>
            <a:r>
              <a:rPr lang="en-IN" dirty="0"/>
              <a:t>User interaction with the </a:t>
            </a:r>
            <a:r>
              <a:rPr lang="en-IN" dirty="0" err="1"/>
              <a:t>KieSession</a:t>
            </a:r>
            <a:r>
              <a:rPr lang="en-IN" dirty="0"/>
              <a:t>, via command line or UI.</a:t>
            </a:r>
          </a:p>
          <a:p>
            <a:r>
              <a:rPr lang="en-IN" b="1" dirty="0"/>
              <a:t>Manage</a:t>
            </a:r>
            <a:endParaRPr lang="en-IN" dirty="0"/>
          </a:p>
          <a:p>
            <a:r>
              <a:rPr lang="en-IN" dirty="0"/>
              <a:t>Manage any </a:t>
            </a:r>
            <a:r>
              <a:rPr lang="en-IN" dirty="0" err="1"/>
              <a:t>KieSession</a:t>
            </a:r>
            <a:r>
              <a:rPr lang="en-IN" dirty="0"/>
              <a:t> or </a:t>
            </a:r>
            <a:r>
              <a:rPr lang="en-IN" dirty="0" err="1"/>
              <a:t>KieContainer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36709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KIE</a:t>
            </a:r>
            <a:endParaRPr lang="en-IN" dirty="0"/>
          </a:p>
        </p:txBody>
      </p:sp>
      <p:pic>
        <p:nvPicPr>
          <p:cNvPr id="2050" name="Picture 2" descr="org.kie.api.core.buil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57" y="887648"/>
            <a:ext cx="3443718" cy="528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42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Build a Business Rules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The term Rule Engine is quite </a:t>
            </a:r>
            <a:r>
              <a:rPr lang="en-IN" sz="2800" dirty="0" smtClean="0"/>
              <a:t>ambiguous.</a:t>
            </a:r>
          </a:p>
          <a:p>
            <a:r>
              <a:rPr lang="en-IN" sz="2800" dirty="0" smtClean="0"/>
              <a:t>It </a:t>
            </a:r>
            <a:r>
              <a:rPr lang="en-IN" sz="2800" dirty="0"/>
              <a:t>can be any system that uses rules, in any form, that can be applied to data to produce outcomes. </a:t>
            </a:r>
            <a:endParaRPr lang="en-IN" sz="2800" dirty="0" smtClean="0"/>
          </a:p>
          <a:p>
            <a:r>
              <a:rPr lang="en-IN" sz="2800" dirty="0" smtClean="0"/>
              <a:t>This </a:t>
            </a:r>
            <a:r>
              <a:rPr lang="en-IN" sz="2800" dirty="0"/>
              <a:t>includes simple systems like form validation and dynamic expression engines.</a:t>
            </a:r>
          </a:p>
        </p:txBody>
      </p:sp>
    </p:spTree>
    <p:extLst>
      <p:ext uri="{BB962C8B-B14F-4D97-AF65-F5344CB8AC3E}">
        <p14:creationId xmlns:p14="http://schemas.microsoft.com/office/powerpoint/2010/main" val="104019929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KIE</a:t>
            </a:r>
            <a:endParaRPr lang="en-IN" dirty="0"/>
          </a:p>
        </p:txBody>
      </p:sp>
      <p:pic>
        <p:nvPicPr>
          <p:cNvPr id="3074" name="Picture 2" descr="KieContai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990" y="684616"/>
            <a:ext cx="7972425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9755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ieServ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17" y="13648"/>
            <a:ext cx="10530613" cy="684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87110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ie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910" y="-361950"/>
            <a:ext cx="7848600" cy="721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73428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KieSes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0" y="1280543"/>
            <a:ext cx="10270483" cy="355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80681" y="259307"/>
            <a:ext cx="226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/>
              <a:t>KIE Session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54979044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Drools Runtime and Language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Artificial Intelligence</a:t>
            </a:r>
          </a:p>
          <a:p>
            <a:r>
              <a:rPr lang="en-IN" dirty="0"/>
              <a:t>Thinking Machines Corporation was one of the leading AI firms in 1990, it had sales of nearly $65 million. Here is a quote from its brochure:</a:t>
            </a:r>
          </a:p>
          <a:p>
            <a:r>
              <a:rPr lang="en-IN" dirty="0"/>
              <a:t>“Some day we will build a thinking machine. It will be a truly intelligent machine. One that can see and hear and speak. A machine that will be proud of us</a:t>
            </a:r>
            <a:r>
              <a:rPr lang="en-IN" dirty="0" smtClean="0"/>
              <a:t>.”</a:t>
            </a:r>
          </a:p>
          <a:p>
            <a:endParaRPr lang="en-IN" dirty="0"/>
          </a:p>
          <a:p>
            <a:r>
              <a:rPr lang="en-IN" i="1" dirty="0"/>
              <a:t>Computer vision</a:t>
            </a:r>
            <a:r>
              <a:rPr lang="en-IN" dirty="0"/>
              <a:t>, </a:t>
            </a:r>
            <a:r>
              <a:rPr lang="en-IN" i="1" dirty="0"/>
              <a:t>neural networks</a:t>
            </a:r>
            <a:r>
              <a:rPr lang="en-IN" dirty="0"/>
              <a:t>, </a:t>
            </a:r>
            <a:r>
              <a:rPr lang="en-IN" i="1" dirty="0"/>
              <a:t>machine learning</a:t>
            </a:r>
            <a:r>
              <a:rPr lang="en-IN" dirty="0"/>
              <a:t> and </a:t>
            </a:r>
            <a:r>
              <a:rPr lang="en-IN" i="1" dirty="0"/>
              <a:t>knowledge representation and reasoning</a:t>
            </a:r>
            <a:r>
              <a:rPr lang="en-IN" dirty="0"/>
              <a:t> (KRR) have made great strides towards becoming practical in commercial environments.</a:t>
            </a:r>
            <a:endParaRPr lang="en-IN" dirty="0" smtClean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974455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55093"/>
          </a:xfrm>
        </p:spPr>
        <p:txBody>
          <a:bodyPr>
            <a:normAutofit/>
          </a:bodyPr>
          <a:lstStyle/>
          <a:p>
            <a:r>
              <a:rPr lang="en-IN" sz="3200" b="1" dirty="0"/>
              <a:t>Knowledge Representation and Reasoning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KRR is about how we represent our knowledge in symbolic form, i.e. how we describe something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r>
              <a:rPr lang="en-IN" dirty="0" smtClean="0"/>
              <a:t> </a:t>
            </a:r>
            <a:r>
              <a:rPr lang="en-IN" dirty="0"/>
              <a:t>Reasoning is </a:t>
            </a:r>
            <a:r>
              <a:rPr lang="en-IN" dirty="0" smtClean="0"/>
              <a:t>the </a:t>
            </a:r>
            <a:r>
              <a:rPr lang="en-IN" dirty="0"/>
              <a:t>act of thinking using this knowledge. 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System </a:t>
            </a:r>
            <a:r>
              <a:rPr lang="en-IN" dirty="0"/>
              <a:t>based object-oriented languages, like C++, Java and C#, have data definitions called classes for describing the composition and behaviour of </a:t>
            </a:r>
            <a:r>
              <a:rPr lang="en-IN" dirty="0" err="1"/>
              <a:t>modeled</a:t>
            </a:r>
            <a:r>
              <a:rPr lang="en-IN" dirty="0"/>
              <a:t> entities. 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Object </a:t>
            </a:r>
            <a:r>
              <a:rPr lang="en-IN" dirty="0"/>
              <a:t>classification systems are limited to ensure computational efficiency.</a:t>
            </a:r>
            <a:endParaRPr lang="en-IN" dirty="0" smtClean="0"/>
          </a:p>
          <a:p>
            <a:endParaRPr lang="en-IN" dirty="0"/>
          </a:p>
          <a:p>
            <a:r>
              <a:rPr lang="en-IN" dirty="0"/>
              <a:t>KRR is often referred to as the core of Artificial Intelligence. </a:t>
            </a:r>
          </a:p>
        </p:txBody>
      </p:sp>
    </p:spTree>
    <p:extLst>
      <p:ext uri="{BB962C8B-B14F-4D97-AF65-F5344CB8AC3E}">
        <p14:creationId xmlns:p14="http://schemas.microsoft.com/office/powerpoint/2010/main" val="276246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igh-level View of a Production Rule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83" y="1330657"/>
            <a:ext cx="7569057" cy="42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36979"/>
          </a:xfrm>
        </p:spPr>
        <p:txBody>
          <a:bodyPr>
            <a:normAutofit/>
          </a:bodyPr>
          <a:lstStyle/>
          <a:p>
            <a:r>
              <a:rPr lang="en-IN" sz="3200" dirty="0" smtClean="0"/>
              <a:t>Production Rule System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33582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8866"/>
          </a:xfrm>
        </p:spPr>
        <p:txBody>
          <a:bodyPr/>
          <a:lstStyle/>
          <a:p>
            <a:r>
              <a:rPr lang="en-US" dirty="0" smtClean="0"/>
              <a:t>ReteOO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i="1" dirty="0"/>
              <a:t>Rete</a:t>
            </a:r>
            <a:r>
              <a:rPr lang="en-US" dirty="0"/>
              <a:t> algorithm was invented by Dr. Charles </a:t>
            </a:r>
            <a:r>
              <a:rPr lang="en-US" dirty="0" smtClean="0"/>
              <a:t>Forgy.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Rete algorithm can be broken into 2 parts: rule compilation and runtime execution</a:t>
            </a:r>
            <a:r>
              <a:rPr lang="en-US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Rule base is compiled into discrimination network.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Discrimination </a:t>
            </a:r>
            <a:r>
              <a:rPr lang="en-US" dirty="0"/>
              <a:t>network is used to filter data as it propagates through the network</a:t>
            </a:r>
            <a:r>
              <a:rPr lang="en-US" dirty="0" smtClean="0"/>
              <a:t>.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Rules Engine :Drools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157</a:t>
            </a:fld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64" y="3540126"/>
            <a:ext cx="3743325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811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87104"/>
          </a:xfrm>
        </p:spPr>
        <p:txBody>
          <a:bodyPr/>
          <a:lstStyle/>
          <a:p>
            <a:r>
              <a:rPr lang="en-IN" dirty="0" smtClean="0"/>
              <a:t>Object Type Nodes</a:t>
            </a:r>
            <a:endParaRPr lang="en-IN" dirty="0"/>
          </a:p>
        </p:txBody>
      </p:sp>
      <p:pic>
        <p:nvPicPr>
          <p:cNvPr id="4098" name="Picture 2" descr="ObjectTypeNo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905" y="2407692"/>
            <a:ext cx="3967319" cy="355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58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32513"/>
          </a:xfrm>
        </p:spPr>
        <p:txBody>
          <a:bodyPr/>
          <a:lstStyle/>
          <a:p>
            <a:r>
              <a:rPr lang="en-IN" dirty="0" smtClean="0"/>
              <a:t>Alpha Nodes</a:t>
            </a:r>
            <a:endParaRPr lang="en-IN" dirty="0"/>
          </a:p>
        </p:txBody>
      </p:sp>
      <p:sp>
        <p:nvSpPr>
          <p:cNvPr id="4" name="AutoShape 2" descr="AlphaNode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AlphaNodes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AlphaNodes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827" y="2227286"/>
            <a:ext cx="2621218" cy="350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5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37230"/>
          </a:xfrm>
        </p:spPr>
        <p:txBody>
          <a:bodyPr/>
          <a:lstStyle/>
          <a:p>
            <a:r>
              <a:rPr lang="en-IN" dirty="0" err="1" smtClean="0"/>
              <a:t>jBPM</a:t>
            </a:r>
            <a:r>
              <a:rPr lang="en-IN" dirty="0" smtClean="0"/>
              <a:t> Rule Engine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 err="1"/>
              <a:t>JBoss</a:t>
            </a:r>
            <a:r>
              <a:rPr lang="en-IN" sz="2800" dirty="0"/>
              <a:t> </a:t>
            </a:r>
            <a:r>
              <a:rPr lang="en-IN" sz="2800" dirty="0" err="1"/>
              <a:t>jBPM</a:t>
            </a:r>
            <a:r>
              <a:rPr lang="en-IN" sz="2800" dirty="0"/>
              <a:t> uses expressions and delegates in its Decision nodes which control the transitions in a Workflow</a:t>
            </a:r>
            <a:r>
              <a:rPr lang="en-IN" sz="2800" dirty="0" smtClean="0"/>
              <a:t>.</a:t>
            </a:r>
          </a:p>
          <a:p>
            <a:r>
              <a:rPr lang="en-IN" sz="2800" dirty="0" smtClean="0"/>
              <a:t>At </a:t>
            </a:r>
            <a:r>
              <a:rPr lang="en-IN" sz="2800" dirty="0"/>
              <a:t>each node it evaluates </a:t>
            </a:r>
            <a:r>
              <a:rPr lang="en-IN" sz="2800" dirty="0" smtClean="0"/>
              <a:t>there </a:t>
            </a:r>
            <a:r>
              <a:rPr lang="en-IN" sz="2800" dirty="0"/>
              <a:t>is a rule set that dictates the transition to undertake, and so this is also a Rule Engine.</a:t>
            </a:r>
          </a:p>
        </p:txBody>
      </p:sp>
    </p:spTree>
    <p:extLst>
      <p:ext uri="{BB962C8B-B14F-4D97-AF65-F5344CB8AC3E}">
        <p14:creationId xmlns:p14="http://schemas.microsoft.com/office/powerpoint/2010/main" val="282709119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9808"/>
          </a:xfrm>
        </p:spPr>
        <p:txBody>
          <a:bodyPr anchor="ctr">
            <a:normAutofit fontScale="90000"/>
          </a:bodyPr>
          <a:lstStyle/>
          <a:p>
            <a:r>
              <a:rPr lang="en-IN" b="1" dirty="0"/>
              <a:t> </a:t>
            </a:r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/>
              <a:t/>
            </a:r>
            <a:br>
              <a:rPr lang="en-IN" b="1" dirty="0"/>
            </a:br>
            <a:r>
              <a:rPr lang="en-IN" b="1" dirty="0" err="1" smtClean="0"/>
              <a:t>JoinNode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6146" name="Picture 2" descr="JoinN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96" y="1845291"/>
            <a:ext cx="3746819" cy="418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01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27797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Node Sharing</a:t>
            </a:r>
            <a:endParaRPr lang="en-IN" dirty="0"/>
          </a:p>
        </p:txBody>
      </p:sp>
      <p:pic>
        <p:nvPicPr>
          <p:cNvPr id="7170" name="Picture 2" descr="Node Sha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803" y="914400"/>
            <a:ext cx="5322627" cy="52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29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06936"/>
          </a:xfrm>
        </p:spPr>
        <p:txBody>
          <a:bodyPr/>
          <a:lstStyle/>
          <a:p>
            <a:r>
              <a:rPr lang="en-US" dirty="0" smtClean="0"/>
              <a:t>Rete Algorithm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rule</a:t>
            </a:r>
            <a:r>
              <a:rPr lang="en-US" sz="1100" dirty="0"/>
              <a:t> 1</a:t>
            </a:r>
          </a:p>
          <a:p>
            <a:r>
              <a:rPr lang="en-US" sz="1100" dirty="0">
                <a:solidFill>
                  <a:srgbClr val="C00000"/>
                </a:solidFill>
              </a:rPr>
              <a:t>when</a:t>
            </a:r>
          </a:p>
          <a:p>
            <a:r>
              <a:rPr lang="en-US" sz="1100" dirty="0"/>
              <a:t>  Cheese( $cheddar : name == "cheddar" )</a:t>
            </a:r>
          </a:p>
          <a:p>
            <a:r>
              <a:rPr lang="en-US" sz="1100" dirty="0"/>
              <a:t>  $person : Person( favouriteCheese == $cheddar )     </a:t>
            </a:r>
            <a:r>
              <a:rPr lang="en-US" sz="1100" dirty="0">
                <a:sym typeface="Wingdings" pitchFamily="2" charset="2"/>
              </a:rPr>
              <a:t> </a:t>
            </a:r>
          </a:p>
          <a:p>
            <a:r>
              <a:rPr lang="en-US" sz="1100" dirty="0">
                <a:solidFill>
                  <a:srgbClr val="C00000"/>
                </a:solidFill>
              </a:rPr>
              <a:t>then</a:t>
            </a:r>
            <a:r>
              <a:rPr lang="en-US" sz="1100" dirty="0"/>
              <a:t> </a:t>
            </a:r>
          </a:p>
          <a:p>
            <a:r>
              <a:rPr lang="en-US" sz="1100" dirty="0"/>
              <a:t>   System.out.println( $person.getName() + " likes cheddar" );</a:t>
            </a:r>
          </a:p>
          <a:p>
            <a:r>
              <a:rPr lang="en-US" sz="1100" dirty="0">
                <a:solidFill>
                  <a:srgbClr val="C00000"/>
                </a:solidFill>
              </a:rPr>
              <a:t>end</a:t>
            </a:r>
          </a:p>
          <a:p>
            <a:endParaRPr lang="en-US" sz="1100" dirty="0">
              <a:solidFill>
                <a:srgbClr val="C00000"/>
              </a:solidFill>
            </a:endParaRPr>
          </a:p>
          <a:p>
            <a:endParaRPr lang="en-US" sz="1100" dirty="0">
              <a:solidFill>
                <a:srgbClr val="C00000"/>
              </a:solidFill>
            </a:endParaRPr>
          </a:p>
          <a:p>
            <a:r>
              <a:rPr lang="en-US" sz="1100" dirty="0">
                <a:solidFill>
                  <a:srgbClr val="C00000"/>
                </a:solidFill>
              </a:rPr>
              <a:t>rule</a:t>
            </a:r>
            <a:r>
              <a:rPr lang="en-US" sz="1100" dirty="0"/>
              <a:t> 2</a:t>
            </a:r>
          </a:p>
          <a:p>
            <a:r>
              <a:rPr lang="en-US" sz="1100" dirty="0">
                <a:solidFill>
                  <a:srgbClr val="C00000"/>
                </a:solidFill>
              </a:rPr>
              <a:t>when</a:t>
            </a:r>
          </a:p>
          <a:p>
            <a:r>
              <a:rPr lang="en-US" sz="1100" dirty="0"/>
              <a:t>  Cheese( $cheddar : name == "cheddar" )</a:t>
            </a:r>
          </a:p>
          <a:p>
            <a:r>
              <a:rPr lang="en-US" sz="1100" dirty="0">
                <a:sym typeface="Wingdings" pitchFamily="2" charset="2"/>
              </a:rPr>
              <a:t> </a:t>
            </a:r>
            <a:r>
              <a:rPr lang="en-US" sz="1100" dirty="0"/>
              <a:t> $person : Person( favouriteCheese != $cheddar )    </a:t>
            </a:r>
            <a:endParaRPr lang="en-US" sz="1100" dirty="0">
              <a:sym typeface="Wingdings" pitchFamily="2" charset="2"/>
            </a:endParaRPr>
          </a:p>
          <a:p>
            <a:r>
              <a:rPr lang="en-US" sz="1100" dirty="0">
                <a:solidFill>
                  <a:srgbClr val="C00000"/>
                </a:solidFill>
              </a:rPr>
              <a:t>then</a:t>
            </a:r>
            <a:r>
              <a:rPr lang="en-US" sz="1100" dirty="0"/>
              <a:t> </a:t>
            </a:r>
          </a:p>
          <a:p>
            <a:r>
              <a:rPr lang="en-US" sz="1100" dirty="0"/>
              <a:t>   System.out.println( $person.getName() + " not likes cheddar" );</a:t>
            </a:r>
          </a:p>
          <a:p>
            <a:r>
              <a:rPr lang="en-US" sz="1100" dirty="0">
                <a:solidFill>
                  <a:srgbClr val="C00000"/>
                </a:solidFill>
              </a:rPr>
              <a:t>end</a:t>
            </a:r>
          </a:p>
          <a:p>
            <a:endParaRPr lang="en-US" sz="1100" dirty="0">
              <a:solidFill>
                <a:srgbClr val="C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Rules Engine :Drools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162</a:t>
            </a:fld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1428749"/>
            <a:ext cx="3814763" cy="469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80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09934"/>
          </a:xfrm>
        </p:spPr>
        <p:txBody>
          <a:bodyPr anchor="ctr">
            <a:normAutofit fontScale="90000"/>
          </a:bodyPr>
          <a:lstStyle/>
          <a:p>
            <a:r>
              <a:rPr lang="en-IN" b="1" dirty="0"/>
              <a:t> </a:t>
            </a:r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/>
              <a:t/>
            </a:r>
            <a:br>
              <a:rPr lang="en-IN" b="1" dirty="0"/>
            </a:br>
            <a:r>
              <a:rPr lang="en-IN" b="1" dirty="0" smtClean="0"/>
              <a:t>PHREAK Algorithm  (Drool 6)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pic>
        <p:nvPicPr>
          <p:cNvPr id="3076" name="Picture 4" descr="PHREAK 3 Layered memory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78" y="1762811"/>
            <a:ext cx="4563026" cy="444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33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04967"/>
          </a:xfrm>
        </p:spPr>
        <p:txBody>
          <a:bodyPr>
            <a:noAutofit/>
          </a:bodyPr>
          <a:lstStyle/>
          <a:p>
            <a:r>
              <a:rPr lang="en-IN" sz="3200" dirty="0" smtClean="0"/>
              <a:t>Single Rule No Sharing</a:t>
            </a:r>
            <a:endParaRPr lang="en-IN" sz="3200" dirty="0"/>
          </a:p>
        </p:txBody>
      </p:sp>
      <p:pic>
        <p:nvPicPr>
          <p:cNvPr id="8194" name="Picture 2" descr="Example1: Single rule, no sha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129" y="1904407"/>
            <a:ext cx="3949309" cy="41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83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04967"/>
          </a:xfrm>
        </p:spPr>
        <p:txBody>
          <a:bodyPr>
            <a:noAutofit/>
          </a:bodyPr>
          <a:lstStyle/>
          <a:p>
            <a:r>
              <a:rPr lang="en-IN" sz="3200" b="1" dirty="0"/>
              <a:t>Two rules, with sharing</a:t>
            </a:r>
            <a:endParaRPr lang="en-IN" sz="3200" dirty="0"/>
          </a:p>
        </p:txBody>
      </p:sp>
      <p:pic>
        <p:nvPicPr>
          <p:cNvPr id="9218" name="Picture 2" descr="Example 2: Two rules, with sha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78" y="1331770"/>
            <a:ext cx="5317177" cy="479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92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04967"/>
          </a:xfrm>
        </p:spPr>
        <p:txBody>
          <a:bodyPr>
            <a:noAutofit/>
          </a:bodyPr>
          <a:lstStyle/>
          <a:p>
            <a:r>
              <a:rPr lang="en-IN" sz="3200" b="1" dirty="0"/>
              <a:t>Three rules, with sharing</a:t>
            </a:r>
            <a:endParaRPr lang="en-IN" sz="3200" dirty="0"/>
          </a:p>
        </p:txBody>
      </p:sp>
      <p:pic>
        <p:nvPicPr>
          <p:cNvPr id="10242" name="Picture 2" descr="Example 3: Three rules, with sha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66" y="1005882"/>
            <a:ext cx="4867275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11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04967"/>
          </a:xfrm>
        </p:spPr>
        <p:txBody>
          <a:bodyPr>
            <a:noAutofit/>
          </a:bodyPr>
          <a:lstStyle/>
          <a:p>
            <a:r>
              <a:rPr lang="en-IN" sz="3200" b="1" dirty="0"/>
              <a:t> Single rule, with sub-network and no sharing</a:t>
            </a:r>
            <a:endParaRPr lang="en-IN" sz="3200" dirty="0"/>
          </a:p>
        </p:txBody>
      </p:sp>
      <p:pic>
        <p:nvPicPr>
          <p:cNvPr id="11266" name="Picture 2" descr="Example 4 : Single rule, with sub-network and no sha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709" y="791570"/>
            <a:ext cx="3500846" cy="547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91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41695"/>
          </a:xfrm>
        </p:spPr>
        <p:txBody>
          <a:bodyPr anchor="ctr"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sz="3200" b="1" dirty="0"/>
              <a:t/>
            </a:r>
            <a:br>
              <a:rPr lang="en-IN" sz="3200" b="1" dirty="0"/>
            </a:br>
            <a:r>
              <a:rPr lang="en-IN" b="1" dirty="0" smtClean="0"/>
              <a:t>Two </a:t>
            </a:r>
            <a:r>
              <a:rPr lang="en-IN" b="1" dirty="0"/>
              <a:t>rules, one with a sub-network and sharing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12290" name="Picture 2" descr="Example 5: Two rules, one with a sub-network and sha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629" y="1770157"/>
            <a:ext cx="4716675" cy="486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86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8866"/>
          </a:xfrm>
        </p:spPr>
        <p:txBody>
          <a:bodyPr/>
          <a:lstStyle/>
          <a:p>
            <a:r>
              <a:rPr lang="en-IN" b="1" dirty="0"/>
              <a:t>Drools Vision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429729"/>
          </a:xfrm>
        </p:spPr>
        <p:txBody>
          <a:bodyPr>
            <a:noAutofit/>
          </a:bodyPr>
          <a:lstStyle/>
          <a:p>
            <a:r>
              <a:rPr lang="en-IN" sz="2400" dirty="0"/>
              <a:t>Drools was born as a rule engine, but following the vision of</a:t>
            </a:r>
          </a:p>
          <a:p>
            <a:r>
              <a:rPr lang="en-IN" sz="2400" dirty="0"/>
              <a:t>becoming </a:t>
            </a:r>
            <a:r>
              <a:rPr lang="en-IN" sz="2400" b="1" dirty="0"/>
              <a:t>a single platform for business modelling</a:t>
            </a:r>
            <a:r>
              <a:rPr lang="en-IN" sz="2400" dirty="0"/>
              <a:t>, it realized</a:t>
            </a:r>
          </a:p>
          <a:p>
            <a:r>
              <a:rPr lang="en-IN" sz="2400" dirty="0"/>
              <a:t>it could achieve this goal only by leveraging </a:t>
            </a:r>
            <a:r>
              <a:rPr lang="en-IN" sz="2400" b="1" dirty="0"/>
              <a:t>3 </a:t>
            </a:r>
            <a:r>
              <a:rPr lang="en-IN" sz="2400" b="1" dirty="0" smtClean="0"/>
              <a:t>complementary</a:t>
            </a:r>
            <a:endParaRPr lang="en-IN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45" y="3485031"/>
            <a:ext cx="6496333" cy="25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9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7922"/>
          </a:xfrm>
        </p:spPr>
        <p:txBody>
          <a:bodyPr/>
          <a:lstStyle/>
          <a:p>
            <a:r>
              <a:rPr lang="en-IN" dirty="0" smtClean="0"/>
              <a:t>Production System vs Rule Engine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32086"/>
            <a:ext cx="10058400" cy="4023360"/>
          </a:xfrm>
        </p:spPr>
        <p:txBody>
          <a:bodyPr>
            <a:normAutofit/>
          </a:bodyPr>
          <a:lstStyle/>
          <a:p>
            <a:r>
              <a:rPr lang="en-IN" sz="2800" dirty="0" smtClean="0"/>
              <a:t>Production </a:t>
            </a:r>
            <a:r>
              <a:rPr lang="en-IN" sz="2800" dirty="0"/>
              <a:t>Rule System is a kind of Rule Engine and also an Expert </a:t>
            </a:r>
            <a:r>
              <a:rPr lang="en-IN" sz="2800" dirty="0" smtClean="0"/>
              <a:t>System.</a:t>
            </a:r>
          </a:p>
          <a:p>
            <a:r>
              <a:rPr lang="en-IN" sz="2800" dirty="0" smtClean="0"/>
              <a:t>The </a:t>
            </a:r>
            <a:r>
              <a:rPr lang="en-IN" sz="2800" dirty="0"/>
              <a:t>validation and expression evaluation Rule Engines mentioned previously are not Expert Systems</a:t>
            </a:r>
            <a:r>
              <a:rPr lang="en-IN" sz="2800" dirty="0" smtClean="0"/>
              <a:t>.</a:t>
            </a:r>
          </a:p>
          <a:p>
            <a:r>
              <a:rPr lang="en-IN" sz="2800" dirty="0"/>
              <a:t>A Production Rule System is Turing complete, with a focus on knowledge representation to express propositional and first order logic in a concise, non-ambiguous and declarative manner. 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3610273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Drools </a:t>
            </a:r>
            <a:r>
              <a:rPr lang="en-IN" b="1" dirty="0" smtClean="0"/>
              <a:t>6 </a:t>
            </a:r>
            <a:r>
              <a:rPr lang="en-IN" b="1" dirty="0"/>
              <a:t>– Business Logic Integration Platform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937" y="1952158"/>
            <a:ext cx="7956644" cy="41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6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0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7922"/>
          </a:xfrm>
        </p:spPr>
        <p:txBody>
          <a:bodyPr/>
          <a:lstStyle/>
          <a:p>
            <a:r>
              <a:rPr lang="en-IN" dirty="0" smtClean="0"/>
              <a:t>Production System vs Rule Engine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32086"/>
            <a:ext cx="10058400" cy="4023360"/>
          </a:xfrm>
        </p:spPr>
        <p:txBody>
          <a:bodyPr>
            <a:normAutofit lnSpcReduction="10000"/>
          </a:bodyPr>
          <a:lstStyle/>
          <a:p>
            <a:r>
              <a:rPr lang="en-IN" sz="2800" dirty="0"/>
              <a:t>The brain of a Production Rules System is an Inference Engine that is able to scale to a large number of rules and facts. </a:t>
            </a:r>
            <a:endParaRPr lang="en-IN" sz="2800" dirty="0" smtClean="0"/>
          </a:p>
          <a:p>
            <a:endParaRPr lang="en-IN" sz="2800" dirty="0"/>
          </a:p>
          <a:p>
            <a:r>
              <a:rPr lang="en-IN" sz="2800" dirty="0"/>
              <a:t>A Production Rule is a two-part structure using First Order Logic for reasoning over knowledge representation</a:t>
            </a:r>
            <a:r>
              <a:rPr lang="en-IN" sz="2800" dirty="0" smtClean="0"/>
              <a:t>.</a:t>
            </a:r>
          </a:p>
          <a:p>
            <a:endParaRPr lang="en-IN" sz="2800" dirty="0"/>
          </a:p>
          <a:p>
            <a:r>
              <a:rPr lang="en-IN" sz="2800" dirty="0"/>
              <a:t>The process of matching the new or existing facts against Production Rules is called Pattern Matching, which is performed by the Inference Engine. </a:t>
            </a:r>
          </a:p>
        </p:txBody>
      </p:sp>
    </p:spTree>
    <p:extLst>
      <p:ext uri="{BB962C8B-B14F-4D97-AF65-F5344CB8AC3E}">
        <p14:creationId xmlns:p14="http://schemas.microsoft.com/office/powerpoint/2010/main" val="1238119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7922"/>
          </a:xfrm>
        </p:spPr>
        <p:txBody>
          <a:bodyPr/>
          <a:lstStyle/>
          <a:p>
            <a:r>
              <a:rPr lang="en-IN" dirty="0" smtClean="0"/>
              <a:t>Production System vs Rule Engine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32086"/>
            <a:ext cx="10058400" cy="4023360"/>
          </a:xfrm>
        </p:spPr>
        <p:txBody>
          <a:bodyPr>
            <a:normAutofit/>
          </a:bodyPr>
          <a:lstStyle/>
          <a:p>
            <a:r>
              <a:rPr lang="en-IN" sz="2800" dirty="0"/>
              <a:t>There are a number of algorithms used for Pattern Matching by Inference Engines including:</a:t>
            </a:r>
          </a:p>
          <a:p>
            <a:r>
              <a:rPr lang="en-IN" sz="2800" dirty="0"/>
              <a:t>Linear</a:t>
            </a:r>
          </a:p>
          <a:p>
            <a:r>
              <a:rPr lang="en-IN" sz="2800" dirty="0"/>
              <a:t>Rete</a:t>
            </a:r>
          </a:p>
          <a:p>
            <a:r>
              <a:rPr lang="en-IN" sz="2800" dirty="0"/>
              <a:t>Treat</a:t>
            </a:r>
          </a:p>
          <a:p>
            <a:r>
              <a:rPr lang="en-IN" sz="2800" dirty="0"/>
              <a:t>Leaps</a:t>
            </a:r>
          </a:p>
        </p:txBody>
      </p:sp>
    </p:spTree>
    <p:extLst>
      <p:ext uri="{BB962C8B-B14F-4D97-AF65-F5344CB8AC3E}">
        <p14:creationId xmlns:p14="http://schemas.microsoft.com/office/powerpoint/2010/main" val="4704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35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6161"/>
          </a:xfrm>
        </p:spPr>
        <p:txBody>
          <a:bodyPr/>
          <a:lstStyle/>
          <a:p>
            <a:r>
              <a:rPr lang="en-IN" dirty="0" smtClean="0"/>
              <a:t>Drools Production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Drools implements and extends the Rete algorithm; </a:t>
            </a:r>
            <a:endParaRPr lang="en-IN" sz="2800" dirty="0" smtClean="0"/>
          </a:p>
          <a:p>
            <a:r>
              <a:rPr lang="en-IN" sz="2800" dirty="0"/>
              <a:t>Leaps used to be provided but was retired as it became unmaintained. </a:t>
            </a:r>
            <a:endParaRPr lang="en-IN" sz="2800" dirty="0" smtClean="0"/>
          </a:p>
          <a:p>
            <a:r>
              <a:rPr lang="en-IN" sz="2800" dirty="0" smtClean="0"/>
              <a:t>The </a:t>
            </a:r>
            <a:r>
              <a:rPr lang="en-IN" sz="2800" dirty="0"/>
              <a:t>Drools Rete implementation is called </a:t>
            </a:r>
            <a:r>
              <a:rPr lang="en-IN" sz="2800" dirty="0" err="1"/>
              <a:t>ReteOO</a:t>
            </a:r>
            <a:r>
              <a:rPr lang="en-IN" sz="2800" dirty="0"/>
              <a:t>, signifying that Drools has an enhanced and optimized implementation of the Rete algorithm for object oriented systems.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18030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6161"/>
          </a:xfrm>
        </p:spPr>
        <p:txBody>
          <a:bodyPr/>
          <a:lstStyle/>
          <a:p>
            <a:r>
              <a:rPr lang="en-IN" dirty="0" smtClean="0"/>
              <a:t>Drools Production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The Rules are stored in the Production </a:t>
            </a:r>
            <a:r>
              <a:rPr lang="en-IN" sz="2800" dirty="0" smtClean="0"/>
              <a:t>Memory.</a:t>
            </a:r>
          </a:p>
          <a:p>
            <a:r>
              <a:rPr lang="en-IN" sz="2800" dirty="0" smtClean="0"/>
              <a:t>The </a:t>
            </a:r>
            <a:r>
              <a:rPr lang="en-IN" sz="2800" dirty="0"/>
              <a:t>facts that the Inference Engine matches against are kept in the Working Memory</a:t>
            </a:r>
            <a:r>
              <a:rPr lang="en-IN" sz="2800" dirty="0" smtClean="0"/>
              <a:t>.</a:t>
            </a:r>
          </a:p>
          <a:p>
            <a:r>
              <a:rPr lang="en-IN" sz="2800" dirty="0"/>
              <a:t>Facts are asserted into the Working Memory where they may then be modified or retracted</a:t>
            </a:r>
            <a:r>
              <a:rPr lang="en-IN" sz="2800" dirty="0" smtClean="0"/>
              <a:t>.</a:t>
            </a:r>
          </a:p>
          <a:p>
            <a:r>
              <a:rPr lang="en-IN" sz="2800" dirty="0"/>
              <a:t>A system with a large number of rules and facts may result in many rules being true for the same fact assertion; these rules are said to be in conflict. </a:t>
            </a:r>
          </a:p>
        </p:txBody>
      </p:sp>
    </p:spTree>
    <p:extLst>
      <p:ext uri="{BB962C8B-B14F-4D97-AF65-F5344CB8AC3E}">
        <p14:creationId xmlns:p14="http://schemas.microsoft.com/office/powerpoint/2010/main" val="2766058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6006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Drools Production System(</a:t>
            </a:r>
            <a:r>
              <a:rPr lang="en-IN" b="1" dirty="0"/>
              <a:t>High-level View of a Rule </a:t>
            </a:r>
            <a:r>
              <a:rPr lang="en-IN" b="1" dirty="0" smtClean="0"/>
              <a:t>Engine</a:t>
            </a:r>
            <a:r>
              <a:rPr lang="en-IN" dirty="0" smtClean="0"/>
              <a:t>)</a:t>
            </a:r>
            <a:endParaRPr lang="en-IN" dirty="0"/>
          </a:p>
        </p:txBody>
      </p:sp>
      <p:pic>
        <p:nvPicPr>
          <p:cNvPr id="1026" name="Picture 2" descr="High-level View of a Rule En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16" y="1972099"/>
            <a:ext cx="7465325" cy="414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562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28048"/>
          </a:xfrm>
        </p:spPr>
        <p:txBody>
          <a:bodyPr/>
          <a:lstStyle/>
          <a:p>
            <a:r>
              <a:rPr lang="en-IN" dirty="0" smtClean="0"/>
              <a:t>Rule System Execution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There are two methods of execution for a rule system: </a:t>
            </a:r>
            <a:endParaRPr lang="en-IN" sz="2800" dirty="0" smtClean="0"/>
          </a:p>
          <a:p>
            <a:r>
              <a:rPr lang="en-IN" sz="2800" dirty="0" smtClean="0"/>
              <a:t>Forward </a:t>
            </a:r>
            <a:r>
              <a:rPr lang="en-IN" sz="2800" dirty="0"/>
              <a:t>Chaining and Backward Chaining; </a:t>
            </a:r>
            <a:endParaRPr lang="en-IN" sz="2800" dirty="0" smtClean="0"/>
          </a:p>
          <a:p>
            <a:r>
              <a:rPr lang="en-IN" sz="2800" dirty="0" smtClean="0"/>
              <a:t>Systems </a:t>
            </a:r>
            <a:r>
              <a:rPr lang="en-IN" sz="2800" dirty="0"/>
              <a:t>that implement both are called Hybrid Chaining Systems. </a:t>
            </a:r>
            <a:endParaRPr lang="en-IN" sz="2800" dirty="0" smtClean="0"/>
          </a:p>
          <a:p>
            <a:r>
              <a:rPr lang="en-IN" sz="2800" dirty="0"/>
              <a:t>As of Drools 5.2 Drools provides seamless hybrid chaining, both forward and backwards.</a:t>
            </a:r>
          </a:p>
          <a:p>
            <a:endParaRPr lang="en-IN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9811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28048"/>
          </a:xfrm>
        </p:spPr>
        <p:txBody>
          <a:bodyPr/>
          <a:lstStyle/>
          <a:p>
            <a:r>
              <a:rPr lang="en-IN" dirty="0" smtClean="0"/>
              <a:t>Rule System Execution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320547"/>
          </a:xfrm>
        </p:spPr>
        <p:txBody>
          <a:bodyPr>
            <a:normAutofit/>
          </a:bodyPr>
          <a:lstStyle/>
          <a:p>
            <a:r>
              <a:rPr lang="en-IN" sz="2800" dirty="0"/>
              <a:t>Understanding these two modes of operation is the key to understanding why a Production Rule System is different and how to get the best from it</a:t>
            </a:r>
            <a:r>
              <a:rPr lang="en-IN" sz="2800" dirty="0" smtClean="0"/>
              <a:t>.</a:t>
            </a:r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65979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28048"/>
          </a:xfrm>
        </p:spPr>
        <p:txBody>
          <a:bodyPr/>
          <a:lstStyle/>
          <a:p>
            <a:r>
              <a:rPr lang="en-IN" dirty="0" smtClean="0"/>
              <a:t>Rule System Execution</a:t>
            </a:r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97280" y="1995859"/>
            <a:ext cx="10058400" cy="1579854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 smtClean="0"/>
              <a:t>Forward chaining is "data-driven" and thus reactionary, with facts being asserted into working memory, which results in one or more rules being concurrently true and scheduled for execution by the Agenda.</a:t>
            </a:r>
          </a:p>
          <a:p>
            <a:endParaRPr lang="en-IN" sz="2800" dirty="0" smtClean="0"/>
          </a:p>
          <a:p>
            <a:endParaRPr lang="en-IN" sz="2800" dirty="0" smtClean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43720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632" y="186960"/>
            <a:ext cx="10058400" cy="928048"/>
          </a:xfrm>
        </p:spPr>
        <p:txBody>
          <a:bodyPr/>
          <a:lstStyle/>
          <a:p>
            <a:r>
              <a:rPr lang="en-IN" dirty="0" smtClean="0"/>
              <a:t>Rule System Execution</a:t>
            </a:r>
            <a:endParaRPr lang="en-IN" dirty="0"/>
          </a:p>
        </p:txBody>
      </p:sp>
      <p:pic>
        <p:nvPicPr>
          <p:cNvPr id="2050" name="Picture 2" descr="Forward Ch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909" y="1115008"/>
            <a:ext cx="6968556" cy="495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293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82639"/>
          </a:xfrm>
        </p:spPr>
        <p:txBody>
          <a:bodyPr/>
          <a:lstStyle/>
          <a:p>
            <a:r>
              <a:rPr lang="en-IN" dirty="0"/>
              <a:t>Rule System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69242"/>
            <a:ext cx="10058400" cy="4735773"/>
          </a:xfrm>
        </p:spPr>
        <p:txBody>
          <a:bodyPr>
            <a:normAutofit/>
          </a:bodyPr>
          <a:lstStyle/>
          <a:p>
            <a:r>
              <a:rPr lang="en-IN" sz="2800" dirty="0"/>
              <a:t>Backward chaining is "goal-driven", meaning that we start with a conclusion which the engine tries to satisfy</a:t>
            </a:r>
            <a:r>
              <a:rPr lang="en-IN" sz="2800" dirty="0" smtClean="0"/>
              <a:t>.</a:t>
            </a:r>
          </a:p>
          <a:p>
            <a:r>
              <a:rPr lang="en-IN" sz="2800" dirty="0" smtClean="0"/>
              <a:t>If </a:t>
            </a:r>
            <a:r>
              <a:rPr lang="en-IN" sz="2800" dirty="0"/>
              <a:t>it can't it then searches for conclusions that it can satisfy; these are known as </a:t>
            </a:r>
            <a:r>
              <a:rPr lang="en-IN" sz="2800" dirty="0" err="1"/>
              <a:t>subgoals</a:t>
            </a:r>
            <a:r>
              <a:rPr lang="en-IN" sz="2800" dirty="0"/>
              <a:t>, that will help satisfy some unknown part of the current goal. </a:t>
            </a:r>
          </a:p>
          <a:p>
            <a:r>
              <a:rPr lang="en-IN" sz="2800" dirty="0"/>
              <a:t>It continues this process until either the initial conclusion is proven or there are no more </a:t>
            </a:r>
            <a:r>
              <a:rPr lang="en-IN" sz="2800" dirty="0" err="1"/>
              <a:t>subgoals</a:t>
            </a:r>
            <a:r>
              <a:rPr lang="en-IN" sz="2800" dirty="0"/>
              <a:t>. </a:t>
            </a:r>
            <a:endParaRPr lang="en-IN" sz="2800" dirty="0" smtClean="0"/>
          </a:p>
          <a:p>
            <a:r>
              <a:rPr lang="en-IN" sz="2800" dirty="0" err="1" smtClean="0"/>
              <a:t>Prolog</a:t>
            </a:r>
            <a:r>
              <a:rPr lang="en-IN" sz="2800" dirty="0" smtClean="0"/>
              <a:t> </a:t>
            </a:r>
            <a:r>
              <a:rPr lang="en-IN" sz="2800" dirty="0"/>
              <a:t>is an example of a Backward Chaining engine. </a:t>
            </a:r>
            <a:endParaRPr lang="en-IN" sz="2800" dirty="0" smtClean="0"/>
          </a:p>
          <a:p>
            <a:r>
              <a:rPr lang="en-IN" sz="2800" dirty="0"/>
              <a:t>Drools can also do backward chaining, which we refer to as derivation queries.</a:t>
            </a:r>
          </a:p>
          <a:p>
            <a:endParaRPr lang="en-IN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96319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ward Ch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74" y="177420"/>
            <a:ext cx="10058399" cy="704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049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23833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Advantages </a:t>
            </a:r>
            <a:r>
              <a:rPr lang="en-IN" b="1" dirty="0"/>
              <a:t>of a Rule Engine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Declarative Programming</a:t>
            </a:r>
          </a:p>
          <a:p>
            <a:r>
              <a:rPr lang="en-IN" sz="2800" dirty="0"/>
              <a:t>Rule engines allow you to say "What to do", not "How to do it</a:t>
            </a:r>
            <a:r>
              <a:rPr lang="en-IN" sz="2800" dirty="0" smtClean="0"/>
              <a:t>".</a:t>
            </a:r>
          </a:p>
          <a:p>
            <a:r>
              <a:rPr lang="en-IN" sz="2800" dirty="0"/>
              <a:t>Rule systems are capable of solving very, very hard problems, providing an explanation of how the solution was arrived at and why each "decision" along the way was made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13841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8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23833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Advantages </a:t>
            </a:r>
            <a:r>
              <a:rPr lang="en-IN" b="1" dirty="0"/>
              <a:t>of a Rule Engine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Logic </a:t>
            </a:r>
            <a:r>
              <a:rPr lang="en-IN" sz="2800" dirty="0"/>
              <a:t>and Data </a:t>
            </a:r>
            <a:r>
              <a:rPr lang="en-IN" sz="2800" dirty="0" smtClean="0"/>
              <a:t>Separation</a:t>
            </a:r>
          </a:p>
          <a:p>
            <a:pPr marL="292608" lvl="1" indent="0">
              <a:buNone/>
            </a:pPr>
            <a:r>
              <a:rPr lang="en-IN" sz="2800" dirty="0" smtClean="0"/>
              <a:t>Data </a:t>
            </a:r>
            <a:r>
              <a:rPr lang="en-IN" sz="2800" dirty="0"/>
              <a:t>is in your domain objects, the logic is in the rules. This is fundamentally breaking the OO coupling of data and </a:t>
            </a:r>
            <a:r>
              <a:rPr lang="en-IN" sz="2800" dirty="0" smtClean="0"/>
              <a:t>logic.</a:t>
            </a:r>
          </a:p>
          <a:p>
            <a:pPr marL="292608" lvl="1" indent="0">
              <a:buNone/>
            </a:pPr>
            <a:endParaRPr lang="en-IN" sz="2800" dirty="0"/>
          </a:p>
          <a:p>
            <a:pPr marL="292608" lvl="1" indent="0">
              <a:buNone/>
            </a:pPr>
            <a:r>
              <a:rPr lang="en-IN" sz="2800" dirty="0" smtClean="0"/>
              <a:t>The </a:t>
            </a:r>
            <a:r>
              <a:rPr lang="en-IN" sz="2800" dirty="0"/>
              <a:t>logic is all laid out in </a:t>
            </a:r>
            <a:r>
              <a:rPr lang="en-IN" sz="2800" dirty="0" smtClean="0"/>
              <a:t>rules.</a:t>
            </a:r>
          </a:p>
          <a:p>
            <a:pPr marL="292608" lvl="1" indent="0">
              <a:buNone/>
            </a:pPr>
            <a:endParaRPr lang="en-IN" sz="2800" dirty="0"/>
          </a:p>
          <a:p>
            <a:pPr marL="292608" lvl="1" indent="0">
              <a:buNone/>
            </a:pPr>
            <a:r>
              <a:rPr lang="en-IN" sz="2800" dirty="0"/>
              <a:t>Instead of the logic being spread across many domain objects or controllers, it can all be organized in one or more very distinct rules files.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83600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23833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Advantages </a:t>
            </a:r>
            <a:r>
              <a:rPr lang="en-IN" b="1" dirty="0"/>
              <a:t>of a Rule Engine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Speed and </a:t>
            </a:r>
            <a:r>
              <a:rPr lang="en-IN" sz="2800" dirty="0" smtClean="0"/>
              <a:t>Scalability</a:t>
            </a:r>
          </a:p>
          <a:p>
            <a:r>
              <a:rPr lang="en-IN" sz="2800" dirty="0"/>
              <a:t>The Rete </a:t>
            </a:r>
            <a:r>
              <a:rPr lang="en-IN" sz="2800" dirty="0" err="1"/>
              <a:t>algorithm,the</a:t>
            </a:r>
            <a:r>
              <a:rPr lang="en-IN" sz="2800" dirty="0"/>
              <a:t> Leaps algorithm, and their descendants such as Drools' </a:t>
            </a:r>
            <a:r>
              <a:rPr lang="en-IN" sz="2800" dirty="0" err="1"/>
              <a:t>ReteOO</a:t>
            </a:r>
            <a:r>
              <a:rPr lang="en-IN" sz="2800" dirty="0"/>
              <a:t>, provide very efficient ways of matching rule patterns to your domain object data. </a:t>
            </a:r>
            <a:endParaRPr lang="en-IN" sz="2800" dirty="0" smtClean="0"/>
          </a:p>
          <a:p>
            <a:r>
              <a:rPr lang="en-IN" sz="2800" dirty="0" smtClean="0"/>
              <a:t>These </a:t>
            </a:r>
            <a:r>
              <a:rPr lang="en-IN" sz="2800" dirty="0"/>
              <a:t>are especially efficient when you have datasets that change in small portions as the rule engine can remember past matches. </a:t>
            </a:r>
            <a:r>
              <a:rPr lang="en-IN" sz="2800" dirty="0" smtClean="0"/>
              <a:t>These </a:t>
            </a:r>
            <a:r>
              <a:rPr lang="en-IN" sz="2800" dirty="0"/>
              <a:t>algorithms are battle proven.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4706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23833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Advantages </a:t>
            </a:r>
            <a:r>
              <a:rPr lang="en-IN" b="1" dirty="0"/>
              <a:t>of a Rule Engine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Centralization of </a:t>
            </a:r>
            <a:r>
              <a:rPr lang="en-IN" sz="2800" dirty="0" smtClean="0"/>
              <a:t>Knowledge</a:t>
            </a:r>
          </a:p>
          <a:p>
            <a:r>
              <a:rPr lang="en-IN" sz="2800" dirty="0"/>
              <a:t>By using rules, you create a repository of knowledge (a knowledge base) which is executable. </a:t>
            </a:r>
            <a:endParaRPr lang="en-IN" sz="2800" dirty="0" smtClean="0"/>
          </a:p>
          <a:p>
            <a:r>
              <a:rPr lang="en-IN" sz="2800" dirty="0" smtClean="0"/>
              <a:t>This </a:t>
            </a:r>
            <a:r>
              <a:rPr lang="en-IN" sz="2800" dirty="0"/>
              <a:t>means it's a single point of truth, for business policy, for instance. </a:t>
            </a:r>
            <a:endParaRPr lang="en-IN" sz="2800" dirty="0" smtClean="0"/>
          </a:p>
          <a:p>
            <a:r>
              <a:rPr lang="en-IN" sz="2800" dirty="0" smtClean="0"/>
              <a:t>Ideally </a:t>
            </a:r>
            <a:r>
              <a:rPr lang="en-IN" sz="2800" dirty="0"/>
              <a:t>rules are so readable that they can also serve as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796685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23833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Advantages </a:t>
            </a:r>
            <a:r>
              <a:rPr lang="en-IN" b="1" dirty="0"/>
              <a:t>of a Rule Engine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Tool </a:t>
            </a:r>
            <a:r>
              <a:rPr lang="en-IN" sz="2800" dirty="0" smtClean="0"/>
              <a:t>Integration</a:t>
            </a:r>
          </a:p>
          <a:p>
            <a:r>
              <a:rPr lang="en-IN" sz="2800" dirty="0"/>
              <a:t>Tools such as Eclipse (and in future, Web based user interfaces) provide ways to edit and manage rules and get immediate feedback, validation and content assistance. </a:t>
            </a:r>
            <a:endParaRPr lang="en-IN" sz="2800" dirty="0" smtClean="0"/>
          </a:p>
          <a:p>
            <a:endParaRPr lang="en-IN" sz="2800" dirty="0"/>
          </a:p>
          <a:p>
            <a:r>
              <a:rPr lang="en-IN" sz="2800" dirty="0" smtClean="0"/>
              <a:t>Auditing </a:t>
            </a:r>
            <a:r>
              <a:rPr lang="en-IN" sz="2800" dirty="0"/>
              <a:t>and debugging tools are also available.</a:t>
            </a:r>
          </a:p>
        </p:txBody>
      </p:sp>
    </p:spTree>
    <p:extLst>
      <p:ext uri="{BB962C8B-B14F-4D97-AF65-F5344CB8AC3E}">
        <p14:creationId xmlns:p14="http://schemas.microsoft.com/office/powerpoint/2010/main" val="1228750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23833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Advantages </a:t>
            </a:r>
            <a:r>
              <a:rPr lang="en-IN" b="1" dirty="0"/>
              <a:t>of a Rule Engine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Explanation </a:t>
            </a:r>
            <a:r>
              <a:rPr lang="en-IN" sz="2800" dirty="0" smtClean="0"/>
              <a:t>Facility</a:t>
            </a:r>
          </a:p>
          <a:p>
            <a:r>
              <a:rPr lang="en-IN" sz="2800" dirty="0"/>
              <a:t>Rule systems effectively provide an "explanation facility" by being able to log the decisions made by the rule engine along with why the decisions were made</a:t>
            </a:r>
            <a:r>
              <a:rPr lang="en-IN" sz="2800" dirty="0" smtClean="0"/>
              <a:t>.</a:t>
            </a:r>
          </a:p>
          <a:p>
            <a:r>
              <a:rPr lang="en-IN" sz="2800" dirty="0"/>
              <a:t>Understandable Rules</a:t>
            </a:r>
          </a:p>
          <a:p>
            <a:r>
              <a:rPr lang="en-IN" sz="2800" dirty="0"/>
              <a:t>By creating object models and, optionally, Domain Specific Languages that model your problem domain you can set yourself up to write rules that are very close to natural language. 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39691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23833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When to use Rule </a:t>
            </a:r>
            <a:r>
              <a:rPr lang="en-IN" b="1" dirty="0"/>
              <a:t>Engine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The shortest answer to this is "when there is no satisfactory traditional programming approach to solve the problem.". </a:t>
            </a:r>
          </a:p>
        </p:txBody>
      </p:sp>
    </p:spTree>
    <p:extLst>
      <p:ext uri="{BB962C8B-B14F-4D97-AF65-F5344CB8AC3E}">
        <p14:creationId xmlns:p14="http://schemas.microsoft.com/office/powerpoint/2010/main" val="2153961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481071"/>
              </p:ext>
            </p:extLst>
          </p:nvPr>
        </p:nvGraphicFramePr>
        <p:xfrm>
          <a:off x="1322363" y="914400"/>
          <a:ext cx="7891976" cy="5221875"/>
        </p:xfrm>
        <a:graphic>
          <a:graphicData uri="http://schemas.openxmlformats.org/drawingml/2006/table">
            <a:tbl>
              <a:tblPr/>
              <a:tblGrid>
                <a:gridCol w="3945988"/>
                <a:gridCol w="3945988"/>
              </a:tblGrid>
              <a:tr h="365010">
                <a:tc>
                  <a:txBody>
                    <a:bodyPr/>
                    <a:lstStyle/>
                    <a:p>
                      <a:pPr algn="l"/>
                      <a:r>
                        <a:rPr lang="en-IN" sz="1400" dirty="0">
                          <a:effectLst/>
                        </a:rPr>
                        <a:t>Stateless Session</a:t>
                      </a:r>
                    </a:p>
                  </a:txBody>
                  <a:tcPr marL="71732" marR="71732" marT="71732" marB="717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400">
                          <a:effectLst/>
                        </a:rPr>
                        <a:t>Stateful Session</a:t>
                      </a:r>
                    </a:p>
                  </a:txBody>
                  <a:tcPr marL="71732" marR="71732" marT="71732" marB="717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2571"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Any changes in the facts while executing rules is not made aware to the rule engine.</a:t>
                      </a:r>
                    </a:p>
                  </a:txBody>
                  <a:tcPr marL="71732" marR="71732" marT="71732" marB="717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Any changes in the facts while executing rules is made aware to the rule engine.</a:t>
                      </a:r>
                    </a:p>
                  </a:txBody>
                  <a:tcPr marL="71732" marR="71732" marT="71732" marB="717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2571"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dispose() method is called automatically to release the session.</a:t>
                      </a:r>
                    </a:p>
                  </a:txBody>
                  <a:tcPr marL="71732" marR="71732" marT="71732" marB="717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dispose() method should be called to release the session to avoid memory leaks.</a:t>
                      </a:r>
                    </a:p>
                  </a:txBody>
                  <a:tcPr marL="71732" marR="71732" marT="71732" marB="717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52812"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The engine is caused to “fire” via a call to one of the execute() methods.</a:t>
                      </a:r>
                      <a:br>
                        <a:rPr lang="en-IN" sz="1400">
                          <a:effectLst/>
                        </a:rPr>
                      </a:br>
                      <a:r>
                        <a:rPr lang="en-IN" sz="1400">
                          <a:effectLst/>
                        </a:rPr>
                        <a:t>The two variants are; 1) pass a single object/fact, or 2) pass an iterable object</a:t>
                      </a:r>
                      <a:br>
                        <a:rPr lang="en-IN" sz="1400">
                          <a:effectLst/>
                        </a:rPr>
                      </a:br>
                      <a:r>
                        <a:rPr lang="en-IN" sz="1400">
                          <a:effectLst/>
                        </a:rPr>
                        <a:t>that contains the fact(s) that will be used.</a:t>
                      </a:r>
                    </a:p>
                  </a:txBody>
                  <a:tcPr marL="71732" marR="71732" marT="71732" marB="717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Provide a variety of methods to cause the engine to “fire” (i.e. execute the consequences of rules scheduled for activation).</a:t>
                      </a:r>
                      <a:br>
                        <a:rPr lang="en-IN" sz="1400" dirty="0">
                          <a:effectLst/>
                        </a:rPr>
                      </a:br>
                      <a:r>
                        <a:rPr lang="en-IN" sz="1400" dirty="0" err="1">
                          <a:effectLst/>
                        </a:rPr>
                        <a:t>fireAllRules</a:t>
                      </a:r>
                      <a:r>
                        <a:rPr lang="en-IN" sz="1400" dirty="0">
                          <a:effectLst/>
                        </a:rPr>
                        <a:t>()</a:t>
                      </a:r>
                      <a:br>
                        <a:rPr lang="en-IN" sz="1400" dirty="0">
                          <a:effectLst/>
                        </a:rPr>
                      </a:br>
                      <a:r>
                        <a:rPr lang="en-IN" sz="1400" dirty="0" err="1">
                          <a:effectLst/>
                        </a:rPr>
                        <a:t>fireAllRules</a:t>
                      </a:r>
                      <a:r>
                        <a:rPr lang="en-IN" sz="1400" dirty="0">
                          <a:effectLst/>
                        </a:rPr>
                        <a:t>(</a:t>
                      </a:r>
                      <a:r>
                        <a:rPr lang="en-IN" sz="1400" dirty="0" err="1">
                          <a:effectLst/>
                        </a:rPr>
                        <a:t>AgendaFilter</a:t>
                      </a:r>
                      <a:r>
                        <a:rPr lang="en-IN" sz="1400" dirty="0">
                          <a:effectLst/>
                        </a:rPr>
                        <a:t> filter)</a:t>
                      </a:r>
                      <a:br>
                        <a:rPr lang="en-IN" sz="1400" dirty="0">
                          <a:effectLst/>
                        </a:rPr>
                      </a:br>
                      <a:r>
                        <a:rPr lang="en-IN" sz="1400" dirty="0" err="1">
                          <a:effectLst/>
                        </a:rPr>
                        <a:t>fireAllRules</a:t>
                      </a:r>
                      <a:r>
                        <a:rPr lang="en-IN" sz="1400" dirty="0">
                          <a:effectLst/>
                        </a:rPr>
                        <a:t>(</a:t>
                      </a:r>
                      <a:r>
                        <a:rPr lang="en-IN" sz="1400" dirty="0" err="1">
                          <a:effectLst/>
                        </a:rPr>
                        <a:t>AgendaFilter</a:t>
                      </a:r>
                      <a:r>
                        <a:rPr lang="en-IN" sz="1400" dirty="0">
                          <a:effectLst/>
                        </a:rPr>
                        <a:t> filter, </a:t>
                      </a:r>
                      <a:r>
                        <a:rPr lang="en-IN" sz="1400" dirty="0" err="1">
                          <a:effectLst/>
                        </a:rPr>
                        <a:t>int</a:t>
                      </a:r>
                      <a:r>
                        <a:rPr lang="en-IN" sz="1400" dirty="0">
                          <a:effectLst/>
                        </a:rPr>
                        <a:t> max)</a:t>
                      </a:r>
                      <a:br>
                        <a:rPr lang="en-IN" sz="1400" dirty="0">
                          <a:effectLst/>
                        </a:rPr>
                      </a:br>
                      <a:r>
                        <a:rPr lang="en-IN" sz="1400" dirty="0" err="1">
                          <a:effectLst/>
                        </a:rPr>
                        <a:t>fireAllRules</a:t>
                      </a:r>
                      <a:r>
                        <a:rPr lang="en-IN" sz="1400" dirty="0">
                          <a:effectLst/>
                        </a:rPr>
                        <a:t>(</a:t>
                      </a:r>
                      <a:r>
                        <a:rPr lang="en-IN" sz="1400" dirty="0" err="1">
                          <a:effectLst/>
                        </a:rPr>
                        <a:t>int</a:t>
                      </a:r>
                      <a:r>
                        <a:rPr lang="en-IN" sz="1400" dirty="0">
                          <a:effectLst/>
                        </a:rPr>
                        <a:t> max)</a:t>
                      </a:r>
                      <a:br>
                        <a:rPr lang="en-IN" sz="1400" dirty="0">
                          <a:effectLst/>
                        </a:rPr>
                      </a:br>
                      <a:r>
                        <a:rPr lang="en-IN" sz="1400" dirty="0" err="1">
                          <a:effectLst/>
                        </a:rPr>
                        <a:t>fireUntilHalt</a:t>
                      </a:r>
                      <a:r>
                        <a:rPr lang="en-IN" sz="1400" dirty="0">
                          <a:effectLst/>
                        </a:rPr>
                        <a:t>()</a:t>
                      </a:r>
                      <a:br>
                        <a:rPr lang="en-IN" sz="1400" dirty="0">
                          <a:effectLst/>
                        </a:rPr>
                      </a:br>
                      <a:r>
                        <a:rPr lang="en-IN" sz="1400" dirty="0" err="1">
                          <a:effectLst/>
                        </a:rPr>
                        <a:t>fireUntilHalt</a:t>
                      </a:r>
                      <a:r>
                        <a:rPr lang="en-IN" sz="1400" dirty="0">
                          <a:effectLst/>
                        </a:rPr>
                        <a:t>(</a:t>
                      </a:r>
                      <a:r>
                        <a:rPr lang="en-IN" sz="1400" dirty="0" err="1">
                          <a:effectLst/>
                        </a:rPr>
                        <a:t>AgendaFilter</a:t>
                      </a:r>
                      <a:r>
                        <a:rPr lang="en-IN" sz="1400" dirty="0">
                          <a:effectLst/>
                        </a:rPr>
                        <a:t> filter)</a:t>
                      </a:r>
                    </a:p>
                  </a:txBody>
                  <a:tcPr marL="71732" marR="71732" marT="71732" marB="717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58911"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Any changes in the facts while executing rules is not made aware to the rule engine so if any rule is modified no other re-activation of rules will take place.</a:t>
                      </a:r>
                    </a:p>
                  </a:txBody>
                  <a:tcPr marL="71732" marR="71732" marT="71732" marB="717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As any changes in facts is available to the rule engine so if a rule is modified for a particular fact, this change will re-activate all the rules and fire the rules that are build on modified fact.</a:t>
                      </a:r>
                    </a:p>
                  </a:txBody>
                  <a:tcPr marL="71732" marR="71732" marT="71732" marB="717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22363" y="31152"/>
            <a:ext cx="789197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sng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Difference between Stateless and </a:t>
            </a:r>
            <a:r>
              <a:rPr kumimoji="0" lang="en-US" altLang="en-US" sz="2400" b="0" i="0" u="sng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Stateful</a:t>
            </a:r>
            <a:r>
              <a:rPr kumimoji="0" lang="en-US" altLang="en-US" sz="2400" b="0" i="0" u="sng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Session -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major differences are-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4497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Stateless Knowledge Session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19116"/>
            <a:ext cx="10058400" cy="5063320"/>
          </a:xfrm>
        </p:spPr>
        <p:txBody>
          <a:bodyPr>
            <a:normAutofit fontScale="92500" lnSpcReduction="10000"/>
          </a:bodyPr>
          <a:lstStyle/>
          <a:p>
            <a:r>
              <a:rPr lang="en-IN" sz="2800" dirty="0"/>
              <a:t>Stateless session, not utilising inference, forms the simplest use case. </a:t>
            </a:r>
            <a:endParaRPr lang="en-IN" sz="2800" dirty="0" smtClean="0"/>
          </a:p>
          <a:p>
            <a:r>
              <a:rPr lang="en-IN" sz="2800" dirty="0" smtClean="0"/>
              <a:t>A </a:t>
            </a:r>
            <a:r>
              <a:rPr lang="en-IN" sz="2800" dirty="0"/>
              <a:t>stateless session can be called like a function passing it some data and then receiving some results back. </a:t>
            </a:r>
            <a:endParaRPr lang="en-IN" sz="2800" dirty="0" smtClean="0"/>
          </a:p>
          <a:p>
            <a:r>
              <a:rPr lang="en-IN" sz="2800" dirty="0"/>
              <a:t>Validation</a:t>
            </a:r>
          </a:p>
          <a:p>
            <a:r>
              <a:rPr lang="en-IN" sz="2800" dirty="0"/>
              <a:t>Is this person eligible for a mortgage?</a:t>
            </a:r>
          </a:p>
          <a:p>
            <a:r>
              <a:rPr lang="en-IN" sz="2800" dirty="0"/>
              <a:t>Calculation</a:t>
            </a:r>
          </a:p>
          <a:p>
            <a:r>
              <a:rPr lang="en-IN" sz="2800" dirty="0"/>
              <a:t>Compute a mortgage premium.</a:t>
            </a:r>
          </a:p>
          <a:p>
            <a:r>
              <a:rPr lang="en-IN" sz="2800" dirty="0"/>
              <a:t>Routing and Filtering</a:t>
            </a:r>
          </a:p>
          <a:p>
            <a:r>
              <a:rPr lang="en-IN" sz="2800" dirty="0"/>
              <a:t>Filter incoming messages, such as emails, into folders.</a:t>
            </a:r>
          </a:p>
          <a:p>
            <a:r>
              <a:rPr lang="en-IN" sz="2800" dirty="0"/>
              <a:t>Send incoming messages to a destination.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75524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Stateless Knowledge Session</a:t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238430" y="2186617"/>
            <a:ext cx="3852337" cy="1754326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7F1B55"/>
                </a:solidFill>
                <a:effectLst/>
                <a:latin typeface="courrier"/>
              </a:rPr>
              <a:t>public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 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7F1B55"/>
                </a:solidFill>
                <a:effectLst/>
                <a:latin typeface="courrier"/>
              </a:rPr>
              <a:t>class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 Applicant {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 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    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7F1B55"/>
                </a:solidFill>
                <a:effectLst/>
                <a:latin typeface="courrier"/>
              </a:rPr>
              <a:t>private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 String name;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 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    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7F1B55"/>
                </a:solidFill>
                <a:effectLst/>
                <a:latin typeface="courrier"/>
              </a:rPr>
              <a:t>private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 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int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 age;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 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    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7F1B55"/>
                </a:solidFill>
                <a:effectLst/>
                <a:latin typeface="courrier"/>
              </a:rPr>
              <a:t>private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 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boolean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 valid;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 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    // getter and setter methods here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 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rier"/>
              </a:rPr>
              <a:t>}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73913" y="2186617"/>
            <a:ext cx="5531893" cy="3108543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package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com.company.license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rule "Is of valid age"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when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$a : Applicant( age &lt; 18 )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then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 $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a.setValid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( false );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rier"/>
              </a:rPr>
              <a:t>end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159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Knowledge Base and Knowledge Builder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Let's assume that the rules are in the same folder as the classes, so we can use the </a:t>
            </a:r>
            <a:r>
              <a:rPr lang="en-IN" sz="2800" dirty="0" err="1"/>
              <a:t>classpath</a:t>
            </a:r>
            <a:r>
              <a:rPr lang="en-IN" sz="2800" dirty="0"/>
              <a:t> resource loader to build our first </a:t>
            </a:r>
            <a:r>
              <a:rPr lang="en-IN" sz="2800" dirty="0" err="1"/>
              <a:t>KnowledgeBase</a:t>
            </a:r>
            <a:r>
              <a:rPr lang="en-IN" sz="2800" dirty="0"/>
              <a:t>. </a:t>
            </a:r>
            <a:endParaRPr lang="en-IN" sz="2800" dirty="0" smtClean="0"/>
          </a:p>
          <a:p>
            <a:r>
              <a:rPr lang="en-IN" sz="2800" dirty="0" smtClean="0"/>
              <a:t>A </a:t>
            </a:r>
            <a:r>
              <a:rPr lang="en-IN" sz="2800" dirty="0"/>
              <a:t>Knowledge Base is what we call our collection of compiled definitions, such as rules and processes, which are compiled using the </a:t>
            </a:r>
            <a:r>
              <a:rPr lang="en-IN" sz="2800" dirty="0" err="1"/>
              <a:t>KnowledgeBuilder</a:t>
            </a:r>
            <a:r>
              <a:rPr lang="en-IN" sz="2800" dirty="0"/>
              <a:t>. </a:t>
            </a:r>
            <a:endParaRPr lang="en-IN" sz="2800" dirty="0" smtClean="0"/>
          </a:p>
          <a:p>
            <a:r>
              <a:rPr lang="en-IN" sz="2800" dirty="0" smtClean="0"/>
              <a:t>Both </a:t>
            </a:r>
            <a:r>
              <a:rPr lang="en-IN" sz="2800" dirty="0"/>
              <a:t>the </a:t>
            </a:r>
            <a:r>
              <a:rPr lang="en-IN" sz="2800" dirty="0" err="1"/>
              <a:t>KnowledgeBuilder</a:t>
            </a:r>
            <a:r>
              <a:rPr lang="en-IN" sz="2800" dirty="0"/>
              <a:t> and </a:t>
            </a:r>
            <a:r>
              <a:rPr lang="en-IN" sz="2800" dirty="0" err="1"/>
              <a:t>KnowledgeBase</a:t>
            </a:r>
            <a:r>
              <a:rPr lang="en-IN" sz="2800" dirty="0"/>
              <a:t> can be created from the factories </a:t>
            </a:r>
            <a:r>
              <a:rPr lang="en-IN" sz="2800" dirty="0" err="1"/>
              <a:t>KnowledeBuilderFactory</a:t>
            </a:r>
            <a:r>
              <a:rPr lang="en-IN" sz="2800" dirty="0"/>
              <a:t> and </a:t>
            </a:r>
            <a:r>
              <a:rPr lang="en-IN" sz="2800" dirty="0" err="1"/>
              <a:t>KnowledgeBaseFactory</a:t>
            </a:r>
            <a:r>
              <a:rPr lang="en-IN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6487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9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Knowledge Base and Knowledge Builder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4717" y="1845734"/>
            <a:ext cx="11818962" cy="4023360"/>
          </a:xfrm>
        </p:spPr>
        <p:txBody>
          <a:bodyPr numCol="2">
            <a:normAutofit fontScale="77500" lnSpcReduction="20000"/>
          </a:bodyPr>
          <a:lstStyle/>
          <a:p>
            <a:r>
              <a:rPr lang="en-IN" sz="2800" dirty="0" err="1"/>
              <a:t>KnowledgeBuilder</a:t>
            </a:r>
            <a:r>
              <a:rPr lang="en-IN" sz="2800" dirty="0"/>
              <a:t> </a:t>
            </a:r>
            <a:r>
              <a:rPr lang="en-IN" sz="2800" dirty="0" err="1"/>
              <a:t>kbuilder</a:t>
            </a:r>
            <a:r>
              <a:rPr lang="en-IN" sz="2800" dirty="0"/>
              <a:t> = </a:t>
            </a:r>
            <a:r>
              <a:rPr lang="en-IN" sz="2800" dirty="0" err="1"/>
              <a:t>KnowledgeBuilderFactory.newKnowledgeBuilder</a:t>
            </a:r>
            <a:r>
              <a:rPr lang="en-IN" sz="2800" dirty="0"/>
              <a:t>();</a:t>
            </a:r>
          </a:p>
          <a:p>
            <a:endParaRPr lang="en-IN" sz="2800" dirty="0"/>
          </a:p>
          <a:p>
            <a:r>
              <a:rPr lang="en-IN" sz="2800" dirty="0" err="1"/>
              <a:t>kbuilder.add</a:t>
            </a:r>
            <a:r>
              <a:rPr lang="en-IN" sz="2800" dirty="0"/>
              <a:t>( </a:t>
            </a:r>
            <a:r>
              <a:rPr lang="en-IN" sz="2800" dirty="0" err="1"/>
              <a:t>ResourceFactory.newClassPathResource</a:t>
            </a:r>
            <a:r>
              <a:rPr lang="en-IN" sz="2800" dirty="0"/>
              <a:t>( "</a:t>
            </a:r>
            <a:r>
              <a:rPr lang="en-IN" sz="2800" dirty="0" err="1"/>
              <a:t>licenseApplication.drl</a:t>
            </a:r>
            <a:r>
              <a:rPr lang="en-IN" sz="2800" dirty="0"/>
              <a:t>", </a:t>
            </a:r>
            <a:r>
              <a:rPr lang="en-IN" sz="2800" dirty="0" err="1"/>
              <a:t>getClass</a:t>
            </a:r>
            <a:r>
              <a:rPr lang="en-IN" sz="2800" dirty="0"/>
              <a:t>() ),</a:t>
            </a:r>
          </a:p>
          <a:p>
            <a:endParaRPr lang="en-IN" sz="2800" dirty="0"/>
          </a:p>
          <a:p>
            <a:r>
              <a:rPr lang="en-IN" sz="2800" dirty="0"/>
              <a:t>              </a:t>
            </a:r>
            <a:r>
              <a:rPr lang="en-IN" sz="2800" dirty="0" err="1"/>
              <a:t>ResourceType.DRL</a:t>
            </a:r>
            <a:r>
              <a:rPr lang="en-IN" sz="2800" dirty="0"/>
              <a:t> );</a:t>
            </a:r>
          </a:p>
          <a:p>
            <a:endParaRPr lang="en-IN" sz="2800" dirty="0"/>
          </a:p>
          <a:p>
            <a:r>
              <a:rPr lang="en-IN" sz="2800" dirty="0"/>
              <a:t>if ( </a:t>
            </a:r>
            <a:r>
              <a:rPr lang="en-IN" sz="2800" dirty="0" err="1"/>
              <a:t>kbuilder.hasErrors</a:t>
            </a:r>
            <a:r>
              <a:rPr lang="en-IN" sz="2800" dirty="0"/>
              <a:t>() ) {</a:t>
            </a:r>
          </a:p>
          <a:p>
            <a:endParaRPr lang="en-IN" sz="2800" dirty="0"/>
          </a:p>
          <a:p>
            <a:r>
              <a:rPr lang="en-IN" sz="2800" dirty="0"/>
              <a:t>    </a:t>
            </a:r>
            <a:r>
              <a:rPr lang="en-IN" sz="2800" dirty="0" err="1"/>
              <a:t>System.err.println</a:t>
            </a:r>
            <a:r>
              <a:rPr lang="en-IN" sz="2800" dirty="0"/>
              <a:t>( </a:t>
            </a:r>
            <a:r>
              <a:rPr lang="en-IN" sz="2800" dirty="0" err="1"/>
              <a:t>kbuilder.getErrors</a:t>
            </a:r>
            <a:r>
              <a:rPr lang="en-IN" sz="2800" dirty="0"/>
              <a:t>().</a:t>
            </a:r>
            <a:r>
              <a:rPr lang="en-IN" sz="2800" dirty="0" err="1"/>
              <a:t>toString</a:t>
            </a:r>
            <a:r>
              <a:rPr lang="en-IN" sz="2800" dirty="0"/>
              <a:t>() );</a:t>
            </a:r>
          </a:p>
          <a:p>
            <a:endParaRPr lang="en-IN" sz="2800" dirty="0"/>
          </a:p>
          <a:p>
            <a:r>
              <a:rPr lang="en-IN" sz="2800" dirty="0"/>
              <a:t>}</a:t>
            </a:r>
          </a:p>
          <a:p>
            <a:endParaRPr lang="en-IN" sz="2800" dirty="0"/>
          </a:p>
          <a:p>
            <a:r>
              <a:rPr lang="en-IN" sz="2800" dirty="0" err="1"/>
              <a:t>KnowledgeBase</a:t>
            </a:r>
            <a:r>
              <a:rPr lang="en-IN" sz="2800" dirty="0"/>
              <a:t> </a:t>
            </a:r>
            <a:r>
              <a:rPr lang="en-IN" sz="2800" dirty="0" err="1"/>
              <a:t>kbase</a:t>
            </a:r>
            <a:r>
              <a:rPr lang="en-IN" sz="2800" dirty="0"/>
              <a:t> = </a:t>
            </a:r>
            <a:r>
              <a:rPr lang="en-IN" sz="2800" dirty="0" err="1"/>
              <a:t>KnowledgeBaseFactory.newKnowledgeBase</a:t>
            </a:r>
            <a:r>
              <a:rPr lang="en-IN" sz="2800" dirty="0"/>
              <a:t>();</a:t>
            </a:r>
          </a:p>
          <a:p>
            <a:endParaRPr lang="en-IN" sz="2800" dirty="0"/>
          </a:p>
          <a:p>
            <a:r>
              <a:rPr lang="en-IN" sz="2800" dirty="0" err="1"/>
              <a:t>kbase.addKnowledgePackages</a:t>
            </a:r>
            <a:r>
              <a:rPr lang="en-IN" sz="2800" dirty="0"/>
              <a:t>( </a:t>
            </a:r>
            <a:r>
              <a:rPr lang="en-IN" sz="2800" dirty="0" err="1"/>
              <a:t>kbuilder.getKnowledgePackages</a:t>
            </a:r>
            <a:r>
              <a:rPr lang="en-IN" sz="2800" dirty="0"/>
              <a:t>() );</a:t>
            </a:r>
          </a:p>
        </p:txBody>
      </p:sp>
    </p:spTree>
    <p:extLst>
      <p:ext uri="{BB962C8B-B14F-4D97-AF65-F5344CB8AC3E}">
        <p14:creationId xmlns:p14="http://schemas.microsoft.com/office/powerpoint/2010/main" val="1175210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Stateless Knowledge Session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StatelessKnowledgeSession</a:t>
            </a:r>
            <a:r>
              <a:rPr lang="en-IN" dirty="0"/>
              <a:t> </a:t>
            </a:r>
            <a:r>
              <a:rPr lang="en-IN" dirty="0" err="1"/>
              <a:t>ksession</a:t>
            </a:r>
            <a:r>
              <a:rPr lang="en-IN" dirty="0"/>
              <a:t> = </a:t>
            </a:r>
            <a:r>
              <a:rPr lang="en-IN" dirty="0" err="1"/>
              <a:t>kbase.newStatelessKnowledgeSession</a:t>
            </a:r>
            <a:r>
              <a:rPr lang="en-IN" dirty="0"/>
              <a:t>();</a:t>
            </a:r>
          </a:p>
          <a:p>
            <a:endParaRPr lang="en-IN" dirty="0"/>
          </a:p>
          <a:p>
            <a:r>
              <a:rPr lang="en-IN" dirty="0"/>
              <a:t>Applicant </a:t>
            </a:r>
            <a:r>
              <a:rPr lang="en-IN" dirty="0" err="1"/>
              <a:t>applicant</a:t>
            </a:r>
            <a:r>
              <a:rPr lang="en-IN" dirty="0"/>
              <a:t> = new Applicant( "Mr John Smith", 16 );</a:t>
            </a:r>
          </a:p>
          <a:p>
            <a:endParaRPr lang="en-IN" dirty="0"/>
          </a:p>
          <a:p>
            <a:r>
              <a:rPr lang="en-IN" dirty="0" err="1"/>
              <a:t>assertTrue</a:t>
            </a:r>
            <a:r>
              <a:rPr lang="en-IN" dirty="0"/>
              <a:t>( </a:t>
            </a:r>
            <a:r>
              <a:rPr lang="en-IN" dirty="0" err="1"/>
              <a:t>applicant.isValid</a:t>
            </a:r>
            <a:r>
              <a:rPr lang="en-IN" dirty="0"/>
              <a:t>() );</a:t>
            </a:r>
          </a:p>
          <a:p>
            <a:endParaRPr lang="en-IN" dirty="0"/>
          </a:p>
          <a:p>
            <a:r>
              <a:rPr lang="en-IN" dirty="0" err="1"/>
              <a:t>ksession.execute</a:t>
            </a:r>
            <a:r>
              <a:rPr lang="en-IN" dirty="0"/>
              <a:t>( applicant );</a:t>
            </a:r>
          </a:p>
          <a:p>
            <a:endParaRPr lang="en-IN" dirty="0"/>
          </a:p>
          <a:p>
            <a:r>
              <a:rPr lang="en-IN" dirty="0" err="1"/>
              <a:t>assertFalse</a:t>
            </a:r>
            <a:r>
              <a:rPr lang="en-IN" dirty="0"/>
              <a:t>( </a:t>
            </a:r>
            <a:r>
              <a:rPr lang="en-IN" dirty="0" err="1"/>
              <a:t>applicant.isValid</a:t>
            </a:r>
            <a:r>
              <a:rPr lang="en-IN" dirty="0"/>
              <a:t>() );</a:t>
            </a:r>
          </a:p>
        </p:txBody>
      </p:sp>
    </p:spTree>
    <p:extLst>
      <p:ext uri="{BB962C8B-B14F-4D97-AF65-F5344CB8AC3E}">
        <p14:creationId xmlns:p14="http://schemas.microsoft.com/office/powerpoint/2010/main" val="2336997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Stateless Knowledge Session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IN" dirty="0"/>
              <a:t>public class Applicant {</a:t>
            </a:r>
          </a:p>
          <a:p>
            <a:endParaRPr lang="en-IN" dirty="0"/>
          </a:p>
          <a:p>
            <a:r>
              <a:rPr lang="en-IN" dirty="0"/>
              <a:t>    private String name;</a:t>
            </a:r>
          </a:p>
          <a:p>
            <a:endParaRPr lang="en-IN" dirty="0"/>
          </a:p>
          <a:p>
            <a:r>
              <a:rPr lang="en-IN" dirty="0"/>
              <a:t>    private </a:t>
            </a:r>
            <a:r>
              <a:rPr lang="en-IN" dirty="0" err="1"/>
              <a:t>int</a:t>
            </a:r>
            <a:r>
              <a:rPr lang="en-IN" dirty="0"/>
              <a:t> age;</a:t>
            </a:r>
          </a:p>
          <a:p>
            <a:endParaRPr lang="en-IN" dirty="0"/>
          </a:p>
          <a:p>
            <a:r>
              <a:rPr lang="en-IN" dirty="0"/>
              <a:t>    // getter and setter methods here</a:t>
            </a:r>
          </a:p>
          <a:p>
            <a:endParaRPr lang="en-IN" dirty="0"/>
          </a:p>
          <a:p>
            <a:r>
              <a:rPr lang="en-IN" dirty="0"/>
              <a:t>}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public class Application {</a:t>
            </a:r>
          </a:p>
          <a:p>
            <a:endParaRPr lang="en-IN" dirty="0"/>
          </a:p>
          <a:p>
            <a:r>
              <a:rPr lang="en-IN" dirty="0"/>
              <a:t>    private Date </a:t>
            </a:r>
            <a:r>
              <a:rPr lang="en-IN" dirty="0" err="1"/>
              <a:t>dateApplied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    private </a:t>
            </a:r>
            <a:r>
              <a:rPr lang="en-IN" dirty="0" err="1"/>
              <a:t>boolean</a:t>
            </a:r>
            <a:r>
              <a:rPr lang="en-IN" dirty="0"/>
              <a:t> valid;</a:t>
            </a:r>
          </a:p>
          <a:p>
            <a:endParaRPr lang="en-IN" dirty="0"/>
          </a:p>
          <a:p>
            <a:r>
              <a:rPr lang="en-IN" dirty="0"/>
              <a:t>    // getter and setter methods here</a:t>
            </a:r>
          </a:p>
          <a:p>
            <a:endParaRPr lang="en-IN" dirty="0"/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849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Stateless Knowledge Session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IN" dirty="0"/>
              <a:t>package </a:t>
            </a:r>
            <a:r>
              <a:rPr lang="en-IN" dirty="0" err="1"/>
              <a:t>com.company.license</a:t>
            </a:r>
            <a:endParaRPr lang="en-IN" dirty="0"/>
          </a:p>
          <a:p>
            <a:endParaRPr lang="en-IN" dirty="0"/>
          </a:p>
          <a:p>
            <a:r>
              <a:rPr lang="en-IN" dirty="0"/>
              <a:t>rule "Is of valid age"</a:t>
            </a:r>
          </a:p>
          <a:p>
            <a:r>
              <a:rPr lang="en-IN" dirty="0"/>
              <a:t>when</a:t>
            </a:r>
          </a:p>
          <a:p>
            <a:r>
              <a:rPr lang="en-IN" dirty="0"/>
              <a:t>    Applicant( age &lt; 18 )</a:t>
            </a:r>
          </a:p>
          <a:p>
            <a:r>
              <a:rPr lang="en-IN" dirty="0"/>
              <a:t>    $a : Application()     </a:t>
            </a:r>
          </a:p>
          <a:p>
            <a:r>
              <a:rPr lang="en-IN" dirty="0"/>
              <a:t>then</a:t>
            </a:r>
          </a:p>
          <a:p>
            <a:r>
              <a:rPr lang="en-IN" dirty="0"/>
              <a:t>    $</a:t>
            </a:r>
            <a:r>
              <a:rPr lang="en-IN" dirty="0" err="1"/>
              <a:t>a.setValid</a:t>
            </a:r>
            <a:r>
              <a:rPr lang="en-IN" dirty="0"/>
              <a:t>( false );</a:t>
            </a:r>
          </a:p>
          <a:p>
            <a:r>
              <a:rPr lang="en-IN" dirty="0"/>
              <a:t>end</a:t>
            </a:r>
          </a:p>
          <a:p>
            <a:endParaRPr lang="en-IN" dirty="0"/>
          </a:p>
          <a:p>
            <a:r>
              <a:rPr lang="en-IN" dirty="0"/>
              <a:t>rule "Application was made this year"</a:t>
            </a:r>
          </a:p>
          <a:p>
            <a:r>
              <a:rPr lang="en-IN" dirty="0"/>
              <a:t>when</a:t>
            </a:r>
          </a:p>
          <a:p>
            <a:r>
              <a:rPr lang="en-IN" dirty="0"/>
              <a:t>    $a : Application( </a:t>
            </a:r>
            <a:r>
              <a:rPr lang="en-IN" dirty="0" err="1"/>
              <a:t>dateApplied</a:t>
            </a:r>
            <a:r>
              <a:rPr lang="en-IN" dirty="0"/>
              <a:t> &gt; "01-jan-2009" )     </a:t>
            </a:r>
          </a:p>
          <a:p>
            <a:r>
              <a:rPr lang="en-IN" dirty="0"/>
              <a:t>then</a:t>
            </a:r>
          </a:p>
          <a:p>
            <a:r>
              <a:rPr lang="en-IN" dirty="0"/>
              <a:t>    $</a:t>
            </a:r>
            <a:r>
              <a:rPr lang="en-IN" dirty="0" err="1"/>
              <a:t>a.setValid</a:t>
            </a:r>
            <a:r>
              <a:rPr lang="en-IN" dirty="0"/>
              <a:t>( false );</a:t>
            </a:r>
          </a:p>
          <a:p>
            <a:r>
              <a:rPr lang="en-IN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470342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Stateless Knowledge Session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IN" dirty="0" err="1"/>
              <a:t>StatelessKnowledgeSession</a:t>
            </a:r>
            <a:r>
              <a:rPr lang="en-IN" dirty="0"/>
              <a:t> </a:t>
            </a:r>
            <a:r>
              <a:rPr lang="en-IN" dirty="0" err="1"/>
              <a:t>ksession</a:t>
            </a:r>
            <a:r>
              <a:rPr lang="en-IN" dirty="0"/>
              <a:t> = </a:t>
            </a:r>
            <a:r>
              <a:rPr lang="en-IN" dirty="0" err="1"/>
              <a:t>kbase.newStatelessKnowledgeSession</a:t>
            </a:r>
            <a:r>
              <a:rPr lang="en-IN" dirty="0"/>
              <a:t>();</a:t>
            </a:r>
          </a:p>
          <a:p>
            <a:endParaRPr lang="en-IN" dirty="0"/>
          </a:p>
          <a:p>
            <a:r>
              <a:rPr lang="en-IN" dirty="0"/>
              <a:t>Applicant </a:t>
            </a:r>
            <a:r>
              <a:rPr lang="en-IN" dirty="0" err="1"/>
              <a:t>applicant</a:t>
            </a:r>
            <a:r>
              <a:rPr lang="en-IN" dirty="0"/>
              <a:t> = new Applicant( "Mr John Smith", 16 );</a:t>
            </a:r>
          </a:p>
          <a:p>
            <a:endParaRPr lang="en-IN" dirty="0"/>
          </a:p>
          <a:p>
            <a:r>
              <a:rPr lang="en-IN" dirty="0"/>
              <a:t>Application </a:t>
            </a:r>
            <a:r>
              <a:rPr lang="en-IN" dirty="0" err="1"/>
              <a:t>application</a:t>
            </a:r>
            <a:r>
              <a:rPr lang="en-IN" dirty="0"/>
              <a:t> = new Application();</a:t>
            </a:r>
          </a:p>
          <a:p>
            <a:endParaRPr lang="en-IN" dirty="0"/>
          </a:p>
          <a:p>
            <a:r>
              <a:rPr lang="en-IN" dirty="0" err="1"/>
              <a:t>assertTrue</a:t>
            </a:r>
            <a:r>
              <a:rPr lang="en-IN" dirty="0"/>
              <a:t>( application() );</a:t>
            </a:r>
          </a:p>
          <a:p>
            <a:endParaRPr lang="en-IN" dirty="0"/>
          </a:p>
          <a:p>
            <a:r>
              <a:rPr lang="en-IN" dirty="0" err="1"/>
              <a:t>ksession.execute</a:t>
            </a:r>
            <a:r>
              <a:rPr lang="en-IN" dirty="0"/>
              <a:t>( </a:t>
            </a:r>
            <a:r>
              <a:rPr lang="en-IN" dirty="0" err="1"/>
              <a:t>Arrays.asList</a:t>
            </a:r>
            <a:r>
              <a:rPr lang="en-IN" dirty="0"/>
              <a:t>( new Object[] { application, applicant } ) );</a:t>
            </a:r>
          </a:p>
          <a:p>
            <a:endParaRPr lang="en-IN" dirty="0"/>
          </a:p>
          <a:p>
            <a:r>
              <a:rPr lang="en-IN" dirty="0" err="1"/>
              <a:t>assertFalse</a:t>
            </a:r>
            <a:r>
              <a:rPr lang="en-IN" dirty="0"/>
              <a:t>( application() </a:t>
            </a:r>
            <a:r>
              <a:rPr lang="en-IN" dirty="0" smtClean="0"/>
              <a:t>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92855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Stateful</a:t>
            </a:r>
            <a:r>
              <a:rPr lang="en-IN" b="1" dirty="0"/>
              <a:t> Knowledge Session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14651"/>
            <a:ext cx="10762624" cy="4981433"/>
          </a:xfrm>
        </p:spPr>
        <p:txBody>
          <a:bodyPr>
            <a:normAutofit fontScale="92500" lnSpcReduction="10000"/>
          </a:bodyPr>
          <a:lstStyle/>
          <a:p>
            <a:r>
              <a:rPr lang="en-IN" sz="2800" dirty="0" err="1"/>
              <a:t>Stateful</a:t>
            </a:r>
            <a:r>
              <a:rPr lang="en-IN" sz="2800" dirty="0"/>
              <a:t> Sessions are longer lived and allow iterative changes over time. </a:t>
            </a:r>
            <a:endParaRPr lang="en-IN" sz="2800" dirty="0" smtClean="0"/>
          </a:p>
          <a:p>
            <a:r>
              <a:rPr lang="en-IN" sz="2800" dirty="0" err="1"/>
              <a:t>Stateful</a:t>
            </a:r>
            <a:r>
              <a:rPr lang="en-IN" sz="2800" dirty="0"/>
              <a:t> Sessions are, but not limited to:</a:t>
            </a:r>
          </a:p>
          <a:p>
            <a:r>
              <a:rPr lang="en-IN" sz="2800" dirty="0"/>
              <a:t>Monitoring</a:t>
            </a:r>
          </a:p>
          <a:p>
            <a:r>
              <a:rPr lang="en-IN" sz="2800" dirty="0"/>
              <a:t>Stock market monitoring and analysis for semi-automatic buying.</a:t>
            </a:r>
          </a:p>
          <a:p>
            <a:r>
              <a:rPr lang="en-IN" sz="2800" dirty="0"/>
              <a:t>Diagnostics</a:t>
            </a:r>
          </a:p>
          <a:p>
            <a:r>
              <a:rPr lang="en-IN" sz="2800" dirty="0"/>
              <a:t>Fault finding, medical diagnostics</a:t>
            </a:r>
          </a:p>
          <a:p>
            <a:r>
              <a:rPr lang="en-IN" sz="2800" dirty="0"/>
              <a:t>Logistics</a:t>
            </a:r>
          </a:p>
          <a:p>
            <a:r>
              <a:rPr lang="en-IN" sz="2800" dirty="0"/>
              <a:t>Parcel tracking and delivery provisioning</a:t>
            </a:r>
          </a:p>
          <a:p>
            <a:r>
              <a:rPr lang="en-IN" sz="2800" dirty="0"/>
              <a:t>Compliance</a:t>
            </a:r>
          </a:p>
          <a:p>
            <a:r>
              <a:rPr lang="en-IN" sz="2800" dirty="0"/>
              <a:t>Validation of legality for market trades.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381402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Stateful</a:t>
            </a:r>
            <a:r>
              <a:rPr lang="en-IN" b="1" dirty="0"/>
              <a:t> Knowledge Session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14651"/>
            <a:ext cx="10762624" cy="4981433"/>
          </a:xfrm>
        </p:spPr>
        <p:txBody>
          <a:bodyPr numCol="3">
            <a:normAutofit lnSpcReduction="10000"/>
          </a:bodyPr>
          <a:lstStyle/>
          <a:p>
            <a:r>
              <a:rPr lang="en-IN" sz="2800" dirty="0"/>
              <a:t>public class Room {</a:t>
            </a:r>
          </a:p>
          <a:p>
            <a:endParaRPr lang="en-IN" sz="2800" dirty="0"/>
          </a:p>
          <a:p>
            <a:r>
              <a:rPr lang="en-IN" sz="2800" dirty="0"/>
              <a:t>    private String name</a:t>
            </a:r>
          </a:p>
          <a:p>
            <a:endParaRPr lang="en-IN" sz="2800" dirty="0"/>
          </a:p>
          <a:p>
            <a:r>
              <a:rPr lang="en-IN" sz="2800" dirty="0"/>
              <a:t>    // getter and setter methods here</a:t>
            </a:r>
          </a:p>
          <a:p>
            <a:endParaRPr lang="en-IN" sz="2800" dirty="0"/>
          </a:p>
          <a:p>
            <a:r>
              <a:rPr lang="en-IN" sz="2800" dirty="0" smtClean="0"/>
              <a:t>}</a:t>
            </a:r>
          </a:p>
          <a:p>
            <a:r>
              <a:rPr lang="en-IN" sz="2800" dirty="0"/>
              <a:t>public </a:t>
            </a:r>
            <a:r>
              <a:rPr lang="en-IN" sz="2800" dirty="0" err="1"/>
              <a:t>classs</a:t>
            </a:r>
            <a:r>
              <a:rPr lang="en-IN" sz="2800" dirty="0"/>
              <a:t> Sprinkler {</a:t>
            </a:r>
          </a:p>
          <a:p>
            <a:endParaRPr lang="en-IN" sz="2800" dirty="0"/>
          </a:p>
          <a:p>
            <a:r>
              <a:rPr lang="en-IN" sz="2800" dirty="0"/>
              <a:t>    private Room </a:t>
            </a:r>
            <a:r>
              <a:rPr lang="en-IN" sz="2800" dirty="0" err="1"/>
              <a:t>room</a:t>
            </a:r>
            <a:r>
              <a:rPr lang="en-IN" sz="2800" dirty="0"/>
              <a:t>;</a:t>
            </a:r>
          </a:p>
          <a:p>
            <a:endParaRPr lang="en-IN" sz="2800" dirty="0"/>
          </a:p>
          <a:p>
            <a:r>
              <a:rPr lang="en-IN" sz="2800" dirty="0"/>
              <a:t>    private </a:t>
            </a:r>
            <a:r>
              <a:rPr lang="en-IN" sz="2800" dirty="0" err="1"/>
              <a:t>boolean</a:t>
            </a:r>
            <a:r>
              <a:rPr lang="en-IN" sz="2800" dirty="0"/>
              <a:t> on;</a:t>
            </a:r>
          </a:p>
          <a:p>
            <a:endParaRPr lang="en-IN" sz="2800" dirty="0"/>
          </a:p>
          <a:p>
            <a:r>
              <a:rPr lang="en-IN" sz="2800" dirty="0"/>
              <a:t>    // getter and setter </a:t>
            </a:r>
            <a:r>
              <a:rPr lang="en-IN" sz="2800" dirty="0" smtClean="0"/>
              <a:t>    methods </a:t>
            </a:r>
            <a:r>
              <a:rPr lang="en-IN" sz="2800" dirty="0"/>
              <a:t>here</a:t>
            </a:r>
          </a:p>
          <a:p>
            <a:endParaRPr lang="en-IN" sz="2800" dirty="0"/>
          </a:p>
          <a:p>
            <a:r>
              <a:rPr lang="en-IN" sz="2800" dirty="0"/>
              <a:t>     } </a:t>
            </a:r>
            <a:endParaRPr lang="en-IN" sz="2800" dirty="0" smtClean="0"/>
          </a:p>
          <a:p>
            <a:r>
              <a:rPr lang="en-IN" sz="2800" dirty="0" smtClean="0"/>
              <a:t>public </a:t>
            </a:r>
            <a:r>
              <a:rPr lang="en-IN" sz="2800" dirty="0"/>
              <a:t>class Fire {</a:t>
            </a:r>
          </a:p>
          <a:p>
            <a:endParaRPr lang="en-IN" sz="2800" dirty="0"/>
          </a:p>
          <a:p>
            <a:r>
              <a:rPr lang="en-IN" sz="2800" dirty="0"/>
              <a:t>    private Room </a:t>
            </a:r>
            <a:r>
              <a:rPr lang="en-IN" sz="2800" dirty="0" err="1"/>
              <a:t>room</a:t>
            </a:r>
            <a:r>
              <a:rPr lang="en-IN" sz="2800" dirty="0"/>
              <a:t>;</a:t>
            </a:r>
          </a:p>
          <a:p>
            <a:endParaRPr lang="en-IN" sz="2800" dirty="0"/>
          </a:p>
          <a:p>
            <a:r>
              <a:rPr lang="en-IN" sz="2800" dirty="0"/>
              <a:t>    // getter and setter methods here</a:t>
            </a:r>
          </a:p>
          <a:p>
            <a:endParaRPr lang="en-IN" sz="2800" dirty="0"/>
          </a:p>
          <a:p>
            <a:r>
              <a:rPr lang="en-IN" sz="2800" dirty="0"/>
              <a:t>}</a:t>
            </a:r>
          </a:p>
          <a:p>
            <a:endParaRPr lang="en-IN" sz="2800" dirty="0"/>
          </a:p>
          <a:p>
            <a:r>
              <a:rPr lang="en-IN" sz="2800" dirty="0"/>
              <a:t>public class Alarm {</a:t>
            </a:r>
          </a:p>
          <a:p>
            <a:endParaRPr lang="en-IN" sz="2800" dirty="0"/>
          </a:p>
          <a:p>
            <a:r>
              <a:rPr lang="en-IN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03503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Stateful</a:t>
            </a:r>
            <a:r>
              <a:rPr lang="en-IN" b="1" dirty="0"/>
              <a:t> Knowledge Session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14651"/>
            <a:ext cx="10762624" cy="4981433"/>
          </a:xfrm>
        </p:spPr>
        <p:txBody>
          <a:bodyPr numCol="3">
            <a:normAutofit/>
          </a:bodyPr>
          <a:lstStyle/>
          <a:p>
            <a:r>
              <a:rPr lang="en-IN" sz="2800" dirty="0"/>
              <a:t>rule "When there is a fire turn on the sprinkler"</a:t>
            </a:r>
          </a:p>
          <a:p>
            <a:r>
              <a:rPr lang="en-IN" sz="2800" dirty="0"/>
              <a:t>when</a:t>
            </a:r>
          </a:p>
          <a:p>
            <a:r>
              <a:rPr lang="en-IN" sz="2800" dirty="0"/>
              <a:t>    Fire($room : room)</a:t>
            </a:r>
          </a:p>
          <a:p>
            <a:r>
              <a:rPr lang="en-IN" sz="2800" dirty="0"/>
              <a:t>    $sprinkler : Sprinkler( room == $room, on == false )</a:t>
            </a:r>
          </a:p>
          <a:p>
            <a:r>
              <a:rPr lang="en-IN" sz="2800" dirty="0"/>
              <a:t>then</a:t>
            </a:r>
          </a:p>
          <a:p>
            <a:r>
              <a:rPr lang="en-IN" sz="2800" dirty="0"/>
              <a:t>    modify( $sprinkler ) { </a:t>
            </a:r>
            <a:r>
              <a:rPr lang="en-IN" sz="2800" dirty="0" err="1"/>
              <a:t>setOn</a:t>
            </a:r>
            <a:r>
              <a:rPr lang="en-IN" sz="2800" dirty="0"/>
              <a:t>( true ) };</a:t>
            </a:r>
          </a:p>
          <a:p>
            <a:r>
              <a:rPr lang="en-IN" sz="2800" dirty="0"/>
              <a:t>    </a:t>
            </a:r>
            <a:r>
              <a:rPr lang="en-IN" sz="2800" dirty="0" err="1"/>
              <a:t>System.out.println</a:t>
            </a:r>
            <a:r>
              <a:rPr lang="en-IN" sz="2800" dirty="0"/>
              <a:t>( "Turn on the sprinkler for room " + $</a:t>
            </a:r>
            <a:r>
              <a:rPr lang="en-IN" sz="2800" dirty="0" err="1"/>
              <a:t>room.getName</a:t>
            </a:r>
            <a:r>
              <a:rPr lang="en-IN" sz="2800" dirty="0"/>
              <a:t>() );</a:t>
            </a:r>
          </a:p>
          <a:p>
            <a:r>
              <a:rPr lang="en-IN" sz="28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404930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436729"/>
            <a:ext cx="10058400" cy="982638"/>
          </a:xfrm>
        </p:spPr>
        <p:txBody>
          <a:bodyPr anchor="ctr"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What </a:t>
            </a:r>
            <a:r>
              <a:rPr lang="en-IN" b="1" dirty="0"/>
              <a:t>is a rule engine ?</a:t>
            </a:r>
            <a:br>
              <a:rPr lang="en-IN" b="1" dirty="0"/>
            </a:br>
            <a:endParaRPr lang="en-IN" dirty="0"/>
          </a:p>
        </p:txBody>
      </p:sp>
      <p:pic>
        <p:nvPicPr>
          <p:cNvPr id="1026" name="Picture 2" descr="what is a rule en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37" y="2210865"/>
            <a:ext cx="7175117" cy="366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70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41445"/>
            <a:ext cx="10058400" cy="559557"/>
          </a:xfrm>
        </p:spPr>
        <p:txBody>
          <a:bodyPr anchor="ctr"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Advantages </a:t>
            </a:r>
            <a:r>
              <a:rPr lang="en-IN" b="1" dirty="0"/>
              <a:t>of Rule Engines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Greater flexibility:</a:t>
            </a:r>
            <a:r>
              <a:rPr lang="en-IN" dirty="0"/>
              <a:t> </a:t>
            </a:r>
            <a:endParaRPr lang="en-IN" dirty="0" smtClean="0"/>
          </a:p>
          <a:p>
            <a:r>
              <a:rPr lang="en-IN" b="1" dirty="0"/>
              <a:t>Easier to grasp</a:t>
            </a:r>
            <a:r>
              <a:rPr lang="en-IN" b="1" dirty="0" smtClean="0"/>
              <a:t>:</a:t>
            </a:r>
          </a:p>
          <a:p>
            <a:r>
              <a:rPr lang="en-IN" b="1" dirty="0"/>
              <a:t>Reduced complexity</a:t>
            </a:r>
            <a:r>
              <a:rPr lang="en-IN" b="1" dirty="0" smtClean="0"/>
              <a:t>:</a:t>
            </a:r>
          </a:p>
          <a:p>
            <a:r>
              <a:rPr lang="en-IN" b="1" dirty="0"/>
              <a:t>Reusability: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989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91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0627"/>
          </a:xfrm>
        </p:spPr>
        <p:txBody>
          <a:bodyPr anchor="ctr">
            <a:normAutofit fontScale="90000"/>
          </a:bodyPr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Open </a:t>
            </a:r>
            <a:r>
              <a:rPr lang="en-IN" b="1" dirty="0"/>
              <a:t>source rule engines</a:t>
            </a:r>
            <a:br>
              <a:rPr lang="en-IN" b="1" dirty="0"/>
            </a:br>
            <a:endParaRPr lang="en-IN" dirty="0"/>
          </a:p>
        </p:txBody>
      </p:sp>
      <p:pic>
        <p:nvPicPr>
          <p:cNvPr id="2050" name="Picture 2" descr="what is a rule en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831" y="286603"/>
            <a:ext cx="251460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a rule en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079" y="1888509"/>
            <a:ext cx="6477238" cy="44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21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 What is New and Noteworthy in Drools 6.4.0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cap="all" dirty="0"/>
              <a:t>DROOLS WORKBENCH</a:t>
            </a:r>
          </a:p>
          <a:p>
            <a:r>
              <a:rPr lang="en-IN" b="1" dirty="0"/>
              <a:t>Various UI improvements</a:t>
            </a:r>
          </a:p>
          <a:p>
            <a:r>
              <a:rPr lang="en-IN" b="1" dirty="0"/>
              <a:t>New </a:t>
            </a:r>
            <a:r>
              <a:rPr lang="en-IN" b="1" dirty="0" smtClean="0"/>
              <a:t>Locales (</a:t>
            </a:r>
            <a:r>
              <a:rPr lang="en-IN" dirty="0"/>
              <a:t>Locales </a:t>
            </a:r>
            <a:r>
              <a:rPr lang="en-IN" dirty="0" err="1"/>
              <a:t>ru</a:t>
            </a:r>
            <a:r>
              <a:rPr lang="en-IN" dirty="0"/>
              <a:t> (Russian) and </a:t>
            </a:r>
            <a:r>
              <a:rPr lang="en-IN" dirty="0" err="1"/>
              <a:t>zh_TW</a:t>
            </a:r>
            <a:r>
              <a:rPr lang="en-IN" dirty="0"/>
              <a:t> (</a:t>
            </a:r>
            <a:r>
              <a:rPr lang="en-IN" dirty="0" err="1"/>
              <a:t>Chineses</a:t>
            </a:r>
            <a:r>
              <a:rPr lang="en-IN" dirty="0"/>
              <a:t> Traditional) have now been added</a:t>
            </a:r>
            <a:r>
              <a:rPr lang="en-IN" dirty="0" smtClean="0"/>
              <a:t>.)</a:t>
            </a:r>
          </a:p>
          <a:p>
            <a:r>
              <a:rPr lang="en-IN" b="1" dirty="0"/>
              <a:t>New Decision Server Management UI</a:t>
            </a:r>
          </a:p>
          <a:p>
            <a:r>
              <a:rPr lang="en-IN" b="1" dirty="0"/>
              <a:t>Better Java 8 compatibility</a:t>
            </a:r>
          </a:p>
          <a:p>
            <a:r>
              <a:rPr lang="en-IN" b="1" dirty="0"/>
              <a:t>More robust incremental compilation</a:t>
            </a:r>
          </a:p>
          <a:p>
            <a:r>
              <a:rPr lang="en-IN" b="1" dirty="0" smtClean="0"/>
              <a:t>Improved </a:t>
            </a:r>
            <a:r>
              <a:rPr lang="en-IN" b="1" dirty="0"/>
              <a:t>multi-threading behaviour</a:t>
            </a:r>
          </a:p>
          <a:p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8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726" y="368300"/>
            <a:ext cx="8716963" cy="6110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6726" y="1200150"/>
            <a:ext cx="8716963" cy="4826000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Rule						      Bean</a:t>
            </a:r>
          </a:p>
          <a:p>
            <a:endParaRPr lang="en-US" b="1" dirty="0" smtClean="0"/>
          </a:p>
          <a:p>
            <a:pPr marL="285750" indent="-285750">
              <a:buFont typeface="Wingdings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 smtClean="0"/>
              <a:t>Constraints </a:t>
            </a:r>
            <a:r>
              <a:rPr lang="en-US" dirty="0"/>
              <a:t>for </a:t>
            </a:r>
            <a:r>
              <a:rPr lang="en-US" dirty="0" smtClean="0"/>
              <a:t>above </a:t>
            </a:r>
            <a:r>
              <a:rPr lang="en-US" dirty="0"/>
              <a:t>rule</a:t>
            </a:r>
          </a:p>
          <a:p>
            <a:r>
              <a:rPr lang="en-US" dirty="0" smtClean="0"/>
              <a:t>        Object </a:t>
            </a:r>
            <a:r>
              <a:rPr lang="en-US" dirty="0"/>
              <a:t>type constraint   - Applicant Object Type.</a:t>
            </a:r>
          </a:p>
          <a:p>
            <a:r>
              <a:rPr lang="en-US" dirty="0" smtClean="0"/>
              <a:t>        Field </a:t>
            </a:r>
            <a:r>
              <a:rPr lang="en-US" dirty="0"/>
              <a:t>constraints      </a:t>
            </a:r>
            <a:r>
              <a:rPr lang="en-US" dirty="0" smtClean="0"/>
              <a:t>     - </a:t>
            </a:r>
            <a:r>
              <a:rPr lang="en-US" dirty="0"/>
              <a:t>age &lt; 18 </a:t>
            </a:r>
            <a:endParaRPr lang="en-US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An </a:t>
            </a:r>
            <a:r>
              <a:rPr lang="en-US" dirty="0"/>
              <a:t>object type constraint plus its zero or more field constraints is referred to as a </a:t>
            </a:r>
            <a:r>
              <a:rPr lang="en-US" b="1" dirty="0"/>
              <a:t>pattern</a:t>
            </a:r>
            <a:r>
              <a:rPr lang="en-US" dirty="0"/>
              <a:t>.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The process of matching patterns against the inserted data is, </a:t>
            </a:r>
            <a:r>
              <a:rPr lang="en-US" dirty="0" smtClean="0"/>
              <a:t>referred </a:t>
            </a:r>
            <a:r>
              <a:rPr lang="en-US" dirty="0"/>
              <a:t>to as </a:t>
            </a:r>
            <a:r>
              <a:rPr lang="en-US" b="1" i="1" dirty="0"/>
              <a:t>pattern matching</a:t>
            </a:r>
            <a:r>
              <a:rPr lang="en-US" dirty="0"/>
              <a:t>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endParaRPr lang="en-US" dirty="0" smtClean="0"/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endParaRPr lang="en-US" b="1" dirty="0" smtClean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Rules Engine :Drools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52</a:t>
            </a:fld>
            <a:endParaRPr lang="en-GB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72375" y="1527810"/>
          <a:ext cx="2881313" cy="2155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1313"/>
              </a:tblGrid>
              <a:tr h="2155826"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 class Applicant {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sz="1400" b="1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b="1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private String name;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private int age;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private boolean valid;</a:t>
                      </a:r>
                    </a:p>
                    <a:p>
                      <a:endParaRPr lang="en-US" sz="1400" b="1" kern="1200" dirty="0" smtClean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1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//getter and setter </a:t>
                      </a:r>
                    </a:p>
                    <a:p>
                      <a:r>
                        <a:rPr lang="en-US" sz="1400" b="1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methods here</a:t>
                      </a:r>
                      <a:br>
                        <a:rPr lang="en-US" sz="1400" b="1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400" b="1" kern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sz="1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809751" y="1527810"/>
          <a:ext cx="5476874" cy="2079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74"/>
              </a:tblGrid>
              <a:tr h="2079626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rule</a:t>
                      </a:r>
                      <a:r>
                        <a:rPr lang="en-US" sz="16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"Is of valid age"</a:t>
                      </a:r>
                    </a:p>
                    <a:p>
                      <a:r>
                        <a:rPr lang="en-US" sz="1600" b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en-US" sz="1600" b="1" kern="12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when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      $a : Applicant( age &lt; 18 )   </a:t>
                      </a:r>
                      <a:r>
                        <a:rPr lang="en-US" sz="16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</a:t>
                      </a:r>
                      <a:r>
                        <a:rPr lang="en-US" sz="16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rgbClr val="C00000"/>
                          </a:solidFill>
                        </a:rPr>
                        <a:t>Constraints</a:t>
                      </a:r>
                      <a:r>
                        <a:rPr lang="en-US" sz="16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</a:p>
                    <a:p>
                      <a:r>
                        <a:rPr lang="en-US" sz="1600" b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  </a:t>
                      </a:r>
                      <a:r>
                        <a:rPr lang="en-US" sz="1600" b="1" kern="12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then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      $a.setValid( false );              </a:t>
                      </a:r>
                      <a:r>
                        <a:rPr lang="en-US" sz="16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</a:t>
                      </a:r>
                      <a:r>
                        <a:rPr lang="en-US" sz="16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sz="16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Action</a:t>
                      </a:r>
                      <a:endParaRPr lang="en-US" sz="1600" b="1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1" kern="12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600" b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en-US" sz="16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blipFill>
                      <a:blip r:embed="rId2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95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/>
              <a:t>Rule </a:t>
            </a:r>
            <a:r>
              <a:rPr lang="en-US" dirty="0" smtClean="0"/>
              <a:t>Engine </a:t>
            </a:r>
            <a:r>
              <a:rPr lang="en-US" dirty="0"/>
              <a:t>introduction &amp;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rule engine is the computer program that delivers Knowledge Representation and Reasoning(KRR) functionality to the developer. At a high level it has three components:</a:t>
            </a:r>
          </a:p>
          <a:p>
            <a:pPr lvl="0">
              <a:buFont typeface="Wingdings" pitchFamily="2" charset="2"/>
              <a:buChar char="§"/>
            </a:pPr>
            <a:r>
              <a:rPr lang="en-US" dirty="0" smtClean="0"/>
              <a:t>Ontology (“Things” e.g java Classes/Beans )</a:t>
            </a: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 Rules</a:t>
            </a:r>
          </a:p>
          <a:p>
            <a:pPr lvl="0">
              <a:buFont typeface="Wingdings" pitchFamily="2" charset="2"/>
              <a:buChar char="§"/>
            </a:pPr>
            <a:r>
              <a:rPr lang="en-US" dirty="0"/>
              <a:t>Data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Rules Engine :Drools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53</a:t>
            </a:fld>
            <a:endParaRPr lang="en-GB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2901950"/>
            <a:ext cx="7429500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106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39"/>
          </a:xfrm>
        </p:spPr>
        <p:txBody>
          <a:bodyPr anchor="ctr"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Why </a:t>
            </a:r>
            <a:r>
              <a:rPr lang="en-US" dirty="0"/>
              <a:t>use a Rule Engine?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Clr>
                <a:schemeClr val="accent2"/>
              </a:buClr>
              <a:buFont typeface="Wingdings" pitchFamily="2" charset="2"/>
              <a:buChar char="Ø"/>
              <a:defRPr/>
            </a:pPr>
            <a:r>
              <a:rPr lang="en-US" dirty="0"/>
              <a:t>Separates application from dynamic logic</a:t>
            </a:r>
          </a:p>
          <a:p>
            <a:pPr lvl="2">
              <a:lnSpc>
                <a:spcPct val="90000"/>
              </a:lnSpc>
              <a:defRPr/>
            </a:pPr>
            <a:r>
              <a:rPr lang="en-US" dirty="0"/>
              <a:t>Rules can be modified by different groups</a:t>
            </a:r>
          </a:p>
          <a:p>
            <a:pPr lvl="2">
              <a:lnSpc>
                <a:spcPct val="90000"/>
              </a:lnSpc>
              <a:defRPr/>
            </a:pPr>
            <a:r>
              <a:rPr lang="en-US" dirty="0"/>
              <a:t>No need to recompile or redeploy</a:t>
            </a:r>
          </a:p>
          <a:p>
            <a:pPr lvl="2">
              <a:lnSpc>
                <a:spcPct val="90000"/>
              </a:lnSpc>
              <a:defRPr/>
            </a:pPr>
            <a:r>
              <a:rPr lang="en-US" dirty="0"/>
              <a:t>All rules are in one </a:t>
            </a:r>
            <a:r>
              <a:rPr lang="en-US" dirty="0" smtClean="0"/>
              <a:t>place</a:t>
            </a:r>
          </a:p>
          <a:p>
            <a:pPr marL="268288" lvl="2" indent="0">
              <a:buNone/>
              <a:defRPr/>
            </a:pPr>
            <a:endParaRPr lang="en-US" dirty="0" smtClean="0"/>
          </a:p>
          <a:p>
            <a:pPr lvl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sz="2000" dirty="0"/>
              <a:t>Declarative Programming </a:t>
            </a:r>
          </a:p>
          <a:p>
            <a:pPr marL="1587" lvl="1" indent="0"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  – Readable and Anyone can easily modify rules.</a:t>
            </a:r>
          </a:p>
          <a:p>
            <a:pPr marL="1587" lvl="1" indent="0">
              <a:buNone/>
              <a:defRPr/>
            </a:pPr>
            <a:endParaRPr lang="en-US" dirty="0" smtClean="0"/>
          </a:p>
          <a:p>
            <a:pPr lvl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sz="2000" dirty="0"/>
              <a:t>Centralization of Knowledge</a:t>
            </a:r>
          </a:p>
          <a:p>
            <a:pPr marL="1587" lvl="1" indent="0">
              <a:buNone/>
              <a:defRPr/>
            </a:pPr>
            <a:r>
              <a:rPr lang="en-US" dirty="0"/>
              <a:t>    - </a:t>
            </a:r>
            <a:r>
              <a:rPr lang="en-US" dirty="0" smtClean="0"/>
              <a:t>Repository </a:t>
            </a:r>
            <a:r>
              <a:rPr lang="en-US" dirty="0"/>
              <a:t>of business </a:t>
            </a:r>
            <a:r>
              <a:rPr lang="en-US" dirty="0" smtClean="0"/>
              <a:t>policy</a:t>
            </a:r>
          </a:p>
          <a:p>
            <a:pPr marL="1587" lvl="1" indent="0">
              <a:buNone/>
              <a:defRPr/>
            </a:pPr>
            <a:endParaRPr lang="en-US" dirty="0" smtClean="0"/>
          </a:p>
          <a:p>
            <a:pPr lvl="1">
              <a:lnSpc>
                <a:spcPct val="90000"/>
              </a:lnSpc>
              <a:buFont typeface="Wingdings" pitchFamily="2" charset="2"/>
              <a:buChar char="Ø"/>
              <a:defRPr/>
            </a:pPr>
            <a:r>
              <a:rPr lang="en-US" sz="2000" dirty="0"/>
              <a:t>Speed and Scalability</a:t>
            </a:r>
          </a:p>
          <a:p>
            <a:pPr marL="1587" lvl="1" indent="0">
              <a:buNone/>
              <a:defRPr/>
            </a:pPr>
            <a:r>
              <a:rPr lang="en-US" dirty="0" smtClean="0"/>
              <a:t>    </a:t>
            </a:r>
            <a:r>
              <a:rPr lang="en-US" dirty="0"/>
              <a:t>- Rete </a:t>
            </a:r>
            <a:r>
              <a:rPr lang="en-US" dirty="0" smtClean="0"/>
              <a:t>algorithm, Leaps </a:t>
            </a:r>
            <a:r>
              <a:rPr lang="en-US" dirty="0"/>
              <a:t>algorithm</a:t>
            </a:r>
            <a:endParaRPr lang="en-US" dirty="0" smtClean="0"/>
          </a:p>
          <a:p>
            <a:pPr marL="1587" lvl="1" indent="0">
              <a:buNone/>
              <a:defRPr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Rules Engine :Drools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9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55343"/>
          </a:xfrm>
        </p:spPr>
        <p:txBody>
          <a:bodyPr anchor="ctr">
            <a:normAutofit/>
          </a:bodyPr>
          <a:lstStyle/>
          <a:p>
            <a:r>
              <a:rPr lang="en-IN" sz="3200" dirty="0" smtClean="0"/>
              <a:t>Rule Flow</a:t>
            </a:r>
            <a:endParaRPr lang="en-IN" sz="3200" dirty="0"/>
          </a:p>
        </p:txBody>
      </p:sp>
      <p:pic>
        <p:nvPicPr>
          <p:cNvPr id="14338" name="Picture 2" descr="http://docs.jboss.org/drools/release/6.4.0.Final/drools-docs/html_single/images/UserGuide/rule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580" y="1847019"/>
            <a:ext cx="4348720" cy="439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88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/>
              <a:t>Drools Expert &amp; Drools Rule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Drools has an enhanced and optimized implementation of the Rete algorithm for object oriented </a:t>
            </a:r>
            <a:r>
              <a:rPr lang="en-US" dirty="0" smtClean="0"/>
              <a:t>systems called as ReteOO.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Drools Expert is a declarative, rule based, coding environment</a:t>
            </a:r>
            <a:r>
              <a:rPr lang="en-US" dirty="0" smtClean="0"/>
              <a:t>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Drools Rule Formats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Drools Rule Language (DRL)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Domain-specific language (DSL)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Decision tables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Guided rule editor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/>
              <a:t>XML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Rules Engine :Drools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407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05457"/>
          </a:xfrm>
        </p:spPr>
        <p:txBody>
          <a:bodyPr/>
          <a:lstStyle/>
          <a:p>
            <a:r>
              <a:rPr lang="en-US" dirty="0" smtClean="0"/>
              <a:t>Drools </a:t>
            </a:r>
            <a:r>
              <a:rPr lang="en-US" dirty="0"/>
              <a:t>Rule </a:t>
            </a:r>
            <a:r>
              <a:rPr lang="en-US" dirty="0" smtClean="0"/>
              <a:t>Language(DRL)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Rules Engine :Drools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57</a:t>
            </a:fld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4" y="1682751"/>
            <a:ext cx="7229475" cy="341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001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7922"/>
          </a:xfrm>
        </p:spPr>
        <p:txBody>
          <a:bodyPr/>
          <a:lstStyle/>
          <a:p>
            <a:r>
              <a:rPr lang="en-US" dirty="0"/>
              <a:t>Domain-specific language (DSL)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DSL are written in natural language statements.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Domain </a:t>
            </a:r>
            <a:r>
              <a:rPr lang="en-US" dirty="0"/>
              <a:t>experts (such as business </a:t>
            </a:r>
            <a:r>
              <a:rPr lang="en-US" dirty="0" smtClean="0"/>
              <a:t>analysts) can validate and do changes as per requirements.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DSL definitions consists of transformations from DSL "sentences" to DRL </a:t>
            </a:r>
            <a:r>
              <a:rPr lang="en-US" dirty="0" smtClean="0"/>
              <a:t>constructs.</a:t>
            </a:r>
          </a:p>
          <a:p>
            <a:pPr marL="0" indent="0"/>
            <a:r>
              <a:rPr lang="en-US" dirty="0" smtClean="0"/>
              <a:t>      DRL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 smtClean="0"/>
              <a:t>      DSL</a:t>
            </a:r>
          </a:p>
          <a:p>
            <a:pPr marL="0" indent="0"/>
            <a:endParaRPr lang="en-US" dirty="0"/>
          </a:p>
          <a:p>
            <a:pPr marL="0" indent="0"/>
            <a:endParaRPr lang="en-US" dirty="0" smtClean="0"/>
          </a:p>
          <a:p>
            <a:pPr marL="0" indent="0"/>
            <a:r>
              <a:rPr lang="en-US" dirty="0" smtClean="0"/>
              <a:t>      DSLR</a:t>
            </a:r>
            <a:endParaRPr lang="en-US" dirty="0"/>
          </a:p>
          <a:p>
            <a:pPr marL="0" indent="0"/>
            <a:endParaRPr lang="en-US" dirty="0" smtClean="0"/>
          </a:p>
          <a:p>
            <a:pPr marL="0" indent="0"/>
            <a:r>
              <a:rPr lang="en-US" dirty="0"/>
              <a:t>  </a:t>
            </a:r>
            <a:r>
              <a:rPr lang="en-US" dirty="0" smtClean="0"/>
              <a:t>    DRL &amp;  DSL mapping 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58</a:t>
            </a:fld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838446" y="3015615"/>
          <a:ext cx="6805615" cy="35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5615"/>
              </a:tblGrid>
              <a:tr h="3505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Cheese(age &lt; 5, price == 20, type=="stilton", country=="</a:t>
                      </a:r>
                      <a:r>
                        <a:rPr lang="en-US" sz="1400" dirty="0" err="1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ch</a:t>
                      </a:r>
                      <a:r>
                        <a:rPr lang="en-US" sz="1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")</a:t>
                      </a:r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843210" y="3470910"/>
          <a:ext cx="6757990" cy="1028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7990"/>
              </a:tblGrid>
              <a:tr h="10287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[when]There is a Cheese with=Cheese()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[when]- age is less than {age}=age&lt;{age}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[when]- type is '{type}'=type=='{type}‘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[when]- country equal to '{country}'=country=='{country}'</a:t>
                      </a:r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843210" y="4627563"/>
          <a:ext cx="6757990" cy="765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7990"/>
              </a:tblGrid>
              <a:tr h="7651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There is a Cheese with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- age is less than 42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- type is 'stilton'</a:t>
                      </a:r>
                      <a:endParaRPr lang="en-US" sz="1400" b="1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2838445" y="5858669"/>
          <a:ext cx="6757990" cy="334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7990"/>
              </a:tblGrid>
              <a:tr h="3349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[when]Something is {</a:t>
                      </a:r>
                      <a:r>
                        <a:rPr lang="en-US" sz="1400" b="1" kern="1200" dirty="0" err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colour</a:t>
                      </a:r>
                      <a:r>
                        <a:rPr lang="en-US" sz="14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}=Something(</a:t>
                      </a:r>
                      <a:r>
                        <a:rPr lang="en-US" sz="1400" b="1" kern="1200" dirty="0" err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colour</a:t>
                      </a:r>
                      <a:r>
                        <a:rPr lang="en-US" sz="14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=="{</a:t>
                      </a:r>
                      <a:r>
                        <a:rPr lang="en-US" sz="1400" b="1" kern="1200" dirty="0" err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colour</a:t>
                      </a:r>
                      <a:r>
                        <a:rPr lang="en-US" sz="1400" b="1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}")</a:t>
                      </a:r>
                      <a:endParaRPr lang="en-US" sz="1400" b="1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7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8213"/>
          </a:xfrm>
        </p:spPr>
        <p:txBody>
          <a:bodyPr>
            <a:normAutofit/>
          </a:bodyPr>
          <a:lstStyle/>
          <a:p>
            <a:pPr lvl="2"/>
            <a:r>
              <a:rPr lang="en-US" sz="3200" dirty="0"/>
              <a:t>Domain-specific language (DSL)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59</a:t>
            </a:fld>
            <a:endParaRPr lang="en-GB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145" y="1878013"/>
            <a:ext cx="5572125" cy="383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030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475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48212"/>
          </a:xfrm>
        </p:spPr>
        <p:txBody>
          <a:bodyPr anchor="ctr">
            <a:noAutofit/>
          </a:bodyPr>
          <a:lstStyle/>
          <a:p>
            <a:pPr lvl="2"/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Domain-specific </a:t>
            </a:r>
            <a:r>
              <a:rPr lang="en-US" sz="3200" dirty="0"/>
              <a:t>language (</a:t>
            </a:r>
            <a:r>
              <a:rPr lang="en-US" sz="3200" dirty="0" smtClean="0"/>
              <a:t>DSLR)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60</a:t>
            </a:fld>
            <a:endParaRPr lang="en-GB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573" y="1568450"/>
            <a:ext cx="6543266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438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table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Wingdings" pitchFamily="2" charset="2"/>
              <a:buChar char="Ø"/>
            </a:pPr>
            <a:r>
              <a:rPr lang="en-US" dirty="0"/>
              <a:t>Decision tables are a "precise yet compact" (ref. Wikipedia) way of representing conditional logic, and are well suited to </a:t>
            </a:r>
            <a:r>
              <a:rPr lang="en-US" i="1" dirty="0"/>
              <a:t>business</a:t>
            </a:r>
            <a:r>
              <a:rPr lang="en-US" dirty="0"/>
              <a:t> level rules</a:t>
            </a:r>
            <a:r>
              <a:rPr lang="en-US" dirty="0" smtClean="0"/>
              <a:t>.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 smtClean="0"/>
              <a:t>spreadsheet </a:t>
            </a:r>
            <a:r>
              <a:rPr lang="en-US" dirty="0"/>
              <a:t>format (XLS), and CSV.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/>
              <a:t>Decision tables are not recommended for rules that do not follow a set of templates, or where there are a small number of rules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Each row in spreadsheet is </a:t>
            </a:r>
            <a:r>
              <a:rPr lang="en-US" dirty="0"/>
              <a:t>a </a:t>
            </a:r>
            <a:r>
              <a:rPr lang="en-US" dirty="0" smtClean="0"/>
              <a:t>rule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Decision tables are essentially a tool to generate DRL rules automatically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91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03777"/>
          </a:xfrm>
        </p:spPr>
        <p:txBody>
          <a:bodyPr anchor="ctr">
            <a:noAutofit/>
          </a:bodyPr>
          <a:lstStyle/>
          <a:p>
            <a:pPr lvl="2"/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Decision </a:t>
            </a:r>
            <a:r>
              <a:rPr lang="en-US" sz="3200" dirty="0"/>
              <a:t>tables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62</a:t>
            </a:fld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6" y="1568451"/>
            <a:ext cx="8716963" cy="451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49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Guided Rule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63</a:t>
            </a:fld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9" y="1685925"/>
            <a:ext cx="6829425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652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960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XML Rule Language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64</a:t>
            </a:fld>
            <a:endParaRPr lang="en-GB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736" y="1568450"/>
            <a:ext cx="4836943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48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8866"/>
          </a:xfrm>
        </p:spPr>
        <p:txBody>
          <a:bodyPr/>
          <a:lstStyle/>
          <a:p>
            <a:r>
              <a:rPr lang="en-US" dirty="0"/>
              <a:t>Drools Rule Language :Executing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65</a:t>
            </a:fld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939926"/>
            <a:ext cx="6934200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642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77922"/>
          </a:xfrm>
        </p:spPr>
        <p:txBody>
          <a:bodyPr/>
          <a:lstStyle/>
          <a:p>
            <a:r>
              <a:rPr lang="en-US" dirty="0"/>
              <a:t>Drools Rule </a:t>
            </a:r>
            <a:r>
              <a:rPr lang="en-US" dirty="0" smtClean="0"/>
              <a:t>Language :Executing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2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A Knowledge Base is what we call our collection of compiled definitions, such as rules and processes, which are compiled using the </a:t>
            </a:r>
            <a:r>
              <a:rPr lang="en-US" dirty="0" smtClean="0"/>
              <a:t>KnowledgeBuilder.</a:t>
            </a:r>
          </a:p>
          <a:p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</a:rPr>
              <a:t>First</a:t>
            </a:r>
            <a:r>
              <a:rPr lang="en-US" dirty="0">
                <a:latin typeface="Calibri" pitchFamily="34" charset="0"/>
              </a:rPr>
              <a:t>, </a:t>
            </a:r>
            <a:r>
              <a:rPr lang="en-US" dirty="0" smtClean="0">
                <a:latin typeface="Calibri" pitchFamily="34" charset="0"/>
              </a:rPr>
              <a:t>we will create Knowledge Builder</a:t>
            </a:r>
          </a:p>
          <a:p>
            <a:pPr>
              <a:buFont typeface="Wingdings" pitchFamily="2" charset="2"/>
              <a:buChar char="Ø"/>
            </a:pPr>
            <a:endParaRPr lang="en-US" dirty="0" smtClean="0">
              <a:latin typeface="Calibri" pitchFamily="34" charset="0"/>
            </a:endParaRPr>
          </a:p>
          <a:p>
            <a:pPr>
              <a:buFont typeface="Wingdings" pitchFamily="2" charset="2"/>
              <a:buChar char="Ø"/>
            </a:pPr>
            <a:endParaRPr lang="en-US" dirty="0" smtClean="0">
              <a:latin typeface="Calibri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</a:rPr>
              <a:t>Add DRL file to Knowledge Builder , it parses and compiles DRL files</a:t>
            </a:r>
            <a:br>
              <a:rPr lang="en-US" dirty="0" smtClean="0">
                <a:latin typeface="Calibri" pitchFamily="34" charset="0"/>
              </a:rPr>
            </a:br>
            <a:endParaRPr lang="en-US" dirty="0" smtClean="0">
              <a:latin typeface="Calibri" pitchFamily="34" charset="0"/>
            </a:endParaRPr>
          </a:p>
          <a:p>
            <a:endParaRPr lang="en-US" dirty="0" smtClean="0">
              <a:latin typeface="Calibri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/>
              <a:t>If there are no errors, we can add the resulting packages to our Knowledge Base</a:t>
            </a:r>
            <a:endParaRPr lang="en-US" dirty="0" smtClean="0">
              <a:latin typeface="Calibri" pitchFamily="34" charset="0"/>
            </a:endParaRPr>
          </a:p>
          <a:p>
            <a:endParaRPr lang="en-US" dirty="0">
              <a:latin typeface="Calibri" pitchFamily="34" charset="0"/>
            </a:endParaRPr>
          </a:p>
          <a:p>
            <a:endParaRPr lang="en-US" dirty="0" smtClean="0">
              <a:latin typeface="Calibri" pitchFamily="34" charset="0"/>
            </a:endParaRPr>
          </a:p>
          <a:p>
            <a:endParaRPr lang="en-US" dirty="0" smtClean="0">
              <a:latin typeface="Calibri" pitchFamily="34" charset="0"/>
            </a:endParaRPr>
          </a:p>
          <a:p>
            <a:endParaRPr lang="en-US" dirty="0" smtClean="0">
              <a:latin typeface="Calibri" pitchFamily="34" charset="0"/>
            </a:endParaRPr>
          </a:p>
          <a:p>
            <a:endParaRPr lang="en-US" dirty="0">
              <a:latin typeface="Calibr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Rules Engine :Drools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66</a:t>
            </a:fld>
            <a:endParaRPr lang="en-GB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gray">
          <a:xfrm>
            <a:off x="2063752" y="2833688"/>
            <a:ext cx="8308974" cy="4318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2"/>
            </a:solidFill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4000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66700" indent="-265113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600">
                <a:solidFill>
                  <a:schemeClr val="accent2"/>
                </a:solidFill>
                <a:latin typeface="+mn-lt"/>
                <a:cs typeface="+mn-cs"/>
              </a:defRPr>
            </a:lvl2pPr>
            <a:lvl3pPr marL="5254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accent2"/>
                </a:solidFill>
                <a:latin typeface="+mn-lt"/>
                <a:cs typeface="+mn-cs"/>
              </a:defRPr>
            </a:lvl3pPr>
            <a:lvl4pPr marL="800100" indent="-273050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accent2"/>
                </a:solidFill>
                <a:latin typeface="+mn-lt"/>
                <a:cs typeface="+mn-cs"/>
              </a:defRPr>
            </a:lvl4pPr>
            <a:lvl5pPr marL="1076325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5pPr>
            <a:lvl6pPr marL="15335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6pPr>
            <a:lvl7pPr marL="19907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7pPr>
            <a:lvl8pPr marL="24479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8pPr>
            <a:lvl9pPr marL="29051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>
              <a:buClr>
                <a:schemeClr val="accent2"/>
              </a:buClr>
              <a:defRPr/>
            </a:pPr>
            <a:r>
              <a:rPr lang="ru-RU" sz="1400" i="1" dirty="0"/>
              <a:t>KnowledgeBuilder knowledgeBuilder =</a:t>
            </a:r>
            <a:r>
              <a:rPr lang="en-US" sz="1400" i="1" dirty="0"/>
              <a:t> </a:t>
            </a:r>
            <a:r>
              <a:rPr lang="ru-RU" sz="1400" i="1" dirty="0"/>
              <a:t>KnowledgeBuilderFactory.newKnowledgeBuilder();</a:t>
            </a:r>
            <a:endParaRPr lang="en-US" sz="1400" i="1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gray">
          <a:xfrm>
            <a:off x="2014541" y="4940301"/>
            <a:ext cx="8308974" cy="90804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2"/>
            </a:solidFill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4000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66700" indent="-265113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600">
                <a:solidFill>
                  <a:schemeClr val="accent2"/>
                </a:solidFill>
                <a:latin typeface="+mn-lt"/>
                <a:cs typeface="+mn-cs"/>
              </a:defRPr>
            </a:lvl2pPr>
            <a:lvl3pPr marL="5254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accent2"/>
                </a:solidFill>
                <a:latin typeface="+mn-lt"/>
                <a:cs typeface="+mn-cs"/>
              </a:defRPr>
            </a:lvl3pPr>
            <a:lvl4pPr marL="800100" indent="-273050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accent2"/>
                </a:solidFill>
                <a:latin typeface="+mn-lt"/>
                <a:cs typeface="+mn-cs"/>
              </a:defRPr>
            </a:lvl4pPr>
            <a:lvl5pPr marL="1076325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5pPr>
            <a:lvl6pPr marL="15335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6pPr>
            <a:lvl7pPr marL="19907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7pPr>
            <a:lvl8pPr marL="24479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8pPr>
            <a:lvl9pPr marL="29051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eaLnBrk="1" hangingPunct="1"/>
            <a:r>
              <a:rPr lang="ru-RU" sz="1400" i="1" dirty="0"/>
              <a:t>Collection pkgs = knowledgeBuilder.getKnowledgePackages(); </a:t>
            </a:r>
            <a:endParaRPr lang="en-US" sz="1400" i="1" dirty="0"/>
          </a:p>
          <a:p>
            <a:pPr eaLnBrk="1" hangingPunct="1"/>
            <a:r>
              <a:rPr lang="ru-RU" sz="1400" i="1" dirty="0"/>
              <a:t>knowledgeBase = KnowledgeBaseFactory.newKnowledgeBase(); </a:t>
            </a:r>
            <a:endParaRPr lang="en-US" sz="1400" i="1" dirty="0"/>
          </a:p>
          <a:p>
            <a:pPr eaLnBrk="1" hangingPunct="1"/>
            <a:r>
              <a:rPr lang="ru-RU" sz="1400" i="1" dirty="0"/>
              <a:t>knowledgeBase.addKnowledgePackages(pkgs);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gray">
          <a:xfrm>
            <a:off x="2063752" y="3833813"/>
            <a:ext cx="8308974" cy="4318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2"/>
            </a:solidFill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4000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66700" indent="-265113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600">
                <a:solidFill>
                  <a:schemeClr val="accent2"/>
                </a:solidFill>
                <a:latin typeface="+mn-lt"/>
                <a:cs typeface="+mn-cs"/>
              </a:defRPr>
            </a:lvl2pPr>
            <a:lvl3pPr marL="5254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accent2"/>
                </a:solidFill>
                <a:latin typeface="+mn-lt"/>
                <a:cs typeface="+mn-cs"/>
              </a:defRPr>
            </a:lvl3pPr>
            <a:lvl4pPr marL="800100" indent="-273050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accent2"/>
                </a:solidFill>
                <a:latin typeface="+mn-lt"/>
                <a:cs typeface="+mn-cs"/>
              </a:defRPr>
            </a:lvl4pPr>
            <a:lvl5pPr marL="1076325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5pPr>
            <a:lvl6pPr marL="15335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6pPr>
            <a:lvl7pPr marL="19907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7pPr>
            <a:lvl8pPr marL="24479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8pPr>
            <a:lvl9pPr marL="29051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eaLnBrk="1" hangingPunct="1"/>
            <a:r>
              <a:rPr lang="ru-RU" sz="1400" i="1" dirty="0"/>
              <a:t>knowledgeBuilder.add(</a:t>
            </a:r>
            <a:r>
              <a:rPr lang="en-US" sz="1400" i="1" dirty="0"/>
              <a:t>drlFileAsResource</a:t>
            </a:r>
            <a:r>
              <a:rPr lang="ru-RU" sz="1400" i="1" dirty="0"/>
              <a:t>,</a:t>
            </a:r>
            <a:r>
              <a:rPr lang="en-US" sz="1400" i="1" dirty="0"/>
              <a:t> </a:t>
            </a:r>
            <a:r>
              <a:rPr lang="ru-RU" sz="1400" i="1" dirty="0"/>
              <a:t>ResourceType.DRL); </a:t>
            </a:r>
          </a:p>
        </p:txBody>
      </p:sp>
    </p:spTree>
    <p:extLst>
      <p:ext uri="{BB962C8B-B14F-4D97-AF65-F5344CB8AC3E}">
        <p14:creationId xmlns:p14="http://schemas.microsoft.com/office/powerpoint/2010/main" val="343142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Drools Rule Language :Executing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KnowledgeSession provides the way of exposing objects to be </a:t>
            </a:r>
            <a:r>
              <a:rPr lang="en-US" dirty="0" smtClean="0"/>
              <a:t>ruled.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Stateless </a:t>
            </a:r>
            <a:r>
              <a:rPr lang="en-US" dirty="0"/>
              <a:t>Knowledge Session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Stateful </a:t>
            </a:r>
            <a:r>
              <a:rPr lang="en-US" dirty="0"/>
              <a:t>Knowledge </a:t>
            </a:r>
            <a:r>
              <a:rPr lang="en-US" dirty="0" smtClean="0"/>
              <a:t>Session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Rules Engine :Drools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67</a:t>
            </a:fld>
            <a:endParaRPr lang="en-GB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gray">
          <a:xfrm>
            <a:off x="1984375" y="2311400"/>
            <a:ext cx="8308974" cy="127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2"/>
            </a:solidFill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4000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66700" indent="-265113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600">
                <a:solidFill>
                  <a:schemeClr val="accent2"/>
                </a:solidFill>
                <a:latin typeface="+mn-lt"/>
                <a:cs typeface="+mn-cs"/>
              </a:defRPr>
            </a:lvl2pPr>
            <a:lvl3pPr marL="5254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accent2"/>
                </a:solidFill>
                <a:latin typeface="+mn-lt"/>
                <a:cs typeface="+mn-cs"/>
              </a:defRPr>
            </a:lvl3pPr>
            <a:lvl4pPr marL="800100" indent="-273050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accent2"/>
                </a:solidFill>
                <a:latin typeface="+mn-lt"/>
                <a:cs typeface="+mn-cs"/>
              </a:defRPr>
            </a:lvl4pPr>
            <a:lvl5pPr marL="1076325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5pPr>
            <a:lvl6pPr marL="15335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6pPr>
            <a:lvl7pPr marL="19907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7pPr>
            <a:lvl8pPr marL="24479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8pPr>
            <a:lvl9pPr marL="29051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eaLnBrk="1" hangingPunct="1"/>
            <a:r>
              <a:rPr lang="en-US" sz="1400" i="1" dirty="0"/>
              <a:t>StatelessKnowledgeSession ksession = kbase.newStatelessKnowledgeSession();</a:t>
            </a:r>
          </a:p>
          <a:p>
            <a:pPr eaLnBrk="1" hangingPunct="1"/>
            <a:r>
              <a:rPr lang="en-US" sz="1400" i="1" dirty="0"/>
              <a:t>Applicant applicant = new Applicant( “Rajesh Kumar", 16 ); </a:t>
            </a:r>
          </a:p>
          <a:p>
            <a:pPr eaLnBrk="1" hangingPunct="1"/>
            <a:r>
              <a:rPr lang="en-US" sz="1400" i="1" dirty="0"/>
              <a:t>ksession.execute( applicant ); </a:t>
            </a:r>
          </a:p>
          <a:p>
            <a:pPr eaLnBrk="1" hangingPunct="1"/>
            <a:r>
              <a:rPr lang="en-US" sz="1400" i="1" dirty="0"/>
              <a:t>assertFalse( applicant.isValid() ); </a:t>
            </a:r>
            <a:endParaRPr lang="ru-RU" sz="1400" i="1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gray">
          <a:xfrm>
            <a:off x="1984375" y="4368800"/>
            <a:ext cx="8308974" cy="1270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2"/>
            </a:solidFill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40000"/>
              </a:spcBef>
              <a:spcAft>
                <a:spcPct val="0"/>
              </a:spcAft>
              <a:defRPr sz="16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66700" indent="-265113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600">
                <a:solidFill>
                  <a:schemeClr val="accent2"/>
                </a:solidFill>
                <a:latin typeface="+mn-lt"/>
                <a:cs typeface="+mn-cs"/>
              </a:defRPr>
            </a:lvl2pPr>
            <a:lvl3pPr marL="5254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accent2"/>
                </a:solidFill>
                <a:latin typeface="+mn-lt"/>
                <a:cs typeface="+mn-cs"/>
              </a:defRPr>
            </a:lvl3pPr>
            <a:lvl4pPr marL="800100" indent="-273050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400">
                <a:solidFill>
                  <a:schemeClr val="accent2"/>
                </a:solidFill>
                <a:latin typeface="+mn-lt"/>
                <a:cs typeface="+mn-cs"/>
              </a:defRPr>
            </a:lvl4pPr>
            <a:lvl5pPr marL="1076325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5pPr>
            <a:lvl6pPr marL="15335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6pPr>
            <a:lvl7pPr marL="19907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7pPr>
            <a:lvl8pPr marL="24479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8pPr>
            <a:lvl9pPr marL="2905125" indent="-257175" algn="l" rtl="0" fontAlgn="base">
              <a:spcBef>
                <a:spcPct val="40000"/>
              </a:spcBef>
              <a:spcAft>
                <a:spcPct val="0"/>
              </a:spcAft>
              <a:buChar char="•"/>
              <a:defRPr sz="1200"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eaLnBrk="1" hangingPunct="1"/>
            <a:r>
              <a:rPr lang="en-US" sz="1400" i="1" dirty="0"/>
              <a:t>StatelessKnowledgeSession ksession = kbase.newStatelessKnowledgeSession();</a:t>
            </a:r>
          </a:p>
          <a:p>
            <a:pPr eaLnBrk="1" hangingPunct="1"/>
            <a:r>
              <a:rPr lang="en-US" sz="1400" i="1" dirty="0"/>
              <a:t>Applicant applicant = new Applicant( “Rajesh Kumar", 16 ); </a:t>
            </a:r>
          </a:p>
          <a:p>
            <a:pPr eaLnBrk="1" hangingPunct="1"/>
            <a:r>
              <a:rPr lang="ru-RU" sz="1400" i="1" dirty="0"/>
              <a:t>knowledgeSession.insert(</a:t>
            </a:r>
            <a:r>
              <a:rPr lang="en-US" sz="1400" i="1" dirty="0"/>
              <a:t>applicant</a:t>
            </a:r>
            <a:r>
              <a:rPr lang="ru-RU" sz="1400" i="1" dirty="0"/>
              <a:t>); </a:t>
            </a:r>
            <a:endParaRPr lang="en-US" sz="1400" i="1" dirty="0"/>
          </a:p>
          <a:p>
            <a:pPr eaLnBrk="1" hangingPunct="1"/>
            <a:r>
              <a:rPr lang="ru-RU" sz="1400" i="1" dirty="0"/>
              <a:t>knowledgeSession</a:t>
            </a:r>
            <a:r>
              <a:rPr lang="en-US" sz="1400" i="1" dirty="0"/>
              <a:t>.fireAllRules();</a:t>
            </a:r>
          </a:p>
          <a:p>
            <a:pPr eaLnBrk="1" hangingPunct="1"/>
            <a:endParaRPr lang="en-US" sz="1400" i="1" dirty="0">
              <a:latin typeface="Calibri" pitchFamily="34" charset="0"/>
            </a:endParaRPr>
          </a:p>
          <a:p>
            <a:pPr eaLnBrk="1" hangingPunct="1"/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65150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36979"/>
          </a:xfrm>
        </p:spPr>
        <p:txBody>
          <a:bodyPr/>
          <a:lstStyle/>
          <a:p>
            <a:r>
              <a:rPr lang="en-US" dirty="0"/>
              <a:t>Drools Rule Language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2"/>
              </a:buClr>
              <a:defRPr/>
            </a:pPr>
            <a:r>
              <a:rPr lang="en-US" dirty="0"/>
              <a:t>Knowledge base can be updated inside rule’s body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dirty="0">
                <a:ea typeface="+mn-ea"/>
              </a:rPr>
              <a:t>insert()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sz="1600" dirty="0"/>
              <a:t>Inserted object will be used by rules engines inside current session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dirty="0">
                <a:ea typeface="+mn-ea"/>
              </a:rPr>
              <a:t>update()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sz="1600" dirty="0"/>
              <a:t>Updates existing in working memory object for the rest of rules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en-US" dirty="0">
                <a:ea typeface="+mn-ea"/>
              </a:rPr>
              <a:t>delete()</a:t>
            </a:r>
          </a:p>
          <a:p>
            <a:pPr lvl="2">
              <a:buFont typeface="Wingdings" pitchFamily="2" charset="2"/>
              <a:buChar char="§"/>
              <a:defRPr/>
            </a:pPr>
            <a:r>
              <a:rPr lang="en-US" sz="1600" dirty="0"/>
              <a:t>Removed object will not be ruled on current execution</a:t>
            </a:r>
            <a:endParaRPr lang="ru-RU" sz="16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330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55093"/>
          </a:xfrm>
        </p:spPr>
        <p:txBody>
          <a:bodyPr>
            <a:normAutofit fontScale="90000"/>
          </a:bodyPr>
          <a:lstStyle/>
          <a:p>
            <a:r>
              <a:rPr lang="en-US" dirty="0"/>
              <a:t>Drools Eclipse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The Eclipse based IDE provides </a:t>
            </a:r>
            <a:r>
              <a:rPr lang="en-US" dirty="0" smtClean="0"/>
              <a:t>users </a:t>
            </a:r>
            <a:r>
              <a:rPr lang="en-US" dirty="0"/>
              <a:t>with an environment to edit and test rules in various formats, and integrate it deeply with their </a:t>
            </a:r>
            <a:r>
              <a:rPr lang="en-US" dirty="0" smtClean="0"/>
              <a:t>applications.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Required plugins </a:t>
            </a:r>
          </a:p>
          <a:p>
            <a:pPr marL="742950" lvl="3" indent="-285750">
              <a:buFont typeface="Wingdings" pitchFamily="2" charset="2"/>
              <a:buChar char="§"/>
            </a:pPr>
            <a:r>
              <a:rPr lang="en-US" dirty="0" smtClean="0"/>
              <a:t>GEF plugin , GEF </a:t>
            </a:r>
            <a:r>
              <a:rPr lang="en-US" dirty="0"/>
              <a:t>is the Eclipse Graphical Editing </a:t>
            </a:r>
            <a:r>
              <a:rPr lang="en-US" dirty="0" smtClean="0"/>
              <a:t>Framework.</a:t>
            </a:r>
            <a:endParaRPr lang="en-US" dirty="0"/>
          </a:p>
          <a:p>
            <a:r>
              <a:rPr lang="en-US" dirty="0" smtClean="0"/>
              <a:t>           </a:t>
            </a:r>
            <a:r>
              <a:rPr lang="en-US" u="sng" dirty="0" smtClean="0">
                <a:hlinkClick r:id="rId2"/>
              </a:rPr>
              <a:t>http</a:t>
            </a:r>
            <a:r>
              <a:rPr lang="en-US" u="sng" dirty="0">
                <a:hlinkClick r:id="rId2"/>
              </a:rPr>
              <a:t>://download.eclipse.org/tools/gef/updates/releases</a:t>
            </a:r>
            <a:r>
              <a:rPr lang="en-US" u="sng" dirty="0" smtClean="0">
                <a:hlinkClick r:id="rId2"/>
              </a:rPr>
              <a:t>/</a:t>
            </a:r>
            <a:endParaRPr lang="en-US" u="sng" dirty="0" smtClean="0"/>
          </a:p>
          <a:p>
            <a:pPr lvl="3">
              <a:buFont typeface="Wingdings" pitchFamily="2" charset="2"/>
              <a:buChar char="§"/>
            </a:pPr>
            <a:r>
              <a:rPr lang="en-US" dirty="0" smtClean="0"/>
              <a:t>Drools </a:t>
            </a:r>
            <a:r>
              <a:rPr lang="en-US" dirty="0"/>
              <a:t>Eclipse IDE plugin</a:t>
            </a:r>
          </a:p>
          <a:p>
            <a:r>
              <a:rPr lang="en-US" dirty="0" smtClean="0"/>
              <a:t>	      </a:t>
            </a:r>
            <a:r>
              <a:rPr lang="en-US" u="sng" dirty="0" smtClean="0">
                <a:hlinkClick r:id="rId3"/>
              </a:rPr>
              <a:t>http</a:t>
            </a:r>
            <a:r>
              <a:rPr lang="en-US" u="sng" dirty="0">
                <a:hlinkClick r:id="rId3"/>
              </a:rPr>
              <a:t>://download.jboss.org/drools/release/5.4.0.Final/org.drools.updatesite</a:t>
            </a:r>
            <a:r>
              <a:rPr lang="en-US" u="sng" dirty="0" smtClean="0">
                <a:hlinkClick r:id="rId3"/>
              </a:rPr>
              <a:t>/</a:t>
            </a:r>
            <a:endParaRPr lang="en-US" u="sng" dirty="0" smtClean="0"/>
          </a:p>
          <a:p>
            <a:pPr>
              <a:buFont typeface="Wingdings" pitchFamily="2" charset="2"/>
              <a:buChar char="Ø"/>
            </a:pPr>
            <a:r>
              <a:rPr lang="en-US" dirty="0"/>
              <a:t>Defining a Drools </a:t>
            </a:r>
            <a:r>
              <a:rPr lang="en-US" dirty="0" smtClean="0"/>
              <a:t>Runtime</a:t>
            </a:r>
          </a:p>
          <a:p>
            <a:pPr marL="742950" lvl="3" indent="-285750">
              <a:buFont typeface="Wingdings" pitchFamily="2" charset="2"/>
              <a:buChar char="§"/>
            </a:pPr>
            <a:r>
              <a:rPr lang="en-US" dirty="0" smtClean="0"/>
              <a:t>Go to windows preferences</a:t>
            </a:r>
          </a:p>
          <a:p>
            <a:pPr marL="742950" lvl="3" indent="-285750">
              <a:buFont typeface="Wingdings" pitchFamily="2" charset="2"/>
              <a:buChar char="§"/>
            </a:pPr>
            <a:r>
              <a:rPr lang="en-US" dirty="0"/>
              <a:t>under the Drools category, </a:t>
            </a:r>
            <a:endParaRPr lang="en-US" dirty="0" smtClean="0"/>
          </a:p>
          <a:p>
            <a:pPr marL="457200" lvl="3" indent="0">
              <a:buNone/>
            </a:pPr>
            <a:r>
              <a:rPr lang="en-US" dirty="0"/>
              <a:t> </a:t>
            </a:r>
            <a:r>
              <a:rPr lang="en-US" dirty="0" smtClean="0"/>
              <a:t>    select </a:t>
            </a:r>
            <a:r>
              <a:rPr lang="en-US" dirty="0"/>
              <a:t>"Installed Drools </a:t>
            </a:r>
            <a:r>
              <a:rPr lang="en-US" dirty="0" smtClean="0"/>
              <a:t>runtimes“</a:t>
            </a:r>
          </a:p>
          <a:p>
            <a:pPr marL="742950" lvl="3" indent="-285750">
              <a:buFont typeface="Wingdings" pitchFamily="2" charset="2"/>
              <a:buChar char="§"/>
            </a:pPr>
            <a:r>
              <a:rPr lang="en-US" dirty="0"/>
              <a:t>use the default jar files as included </a:t>
            </a:r>
            <a:r>
              <a:rPr lang="en-US" dirty="0" smtClean="0"/>
              <a:t>in</a:t>
            </a:r>
          </a:p>
          <a:p>
            <a:pPr marL="457200" lvl="3" indent="0">
              <a:buNone/>
            </a:pPr>
            <a:r>
              <a:rPr lang="en-US" dirty="0" smtClean="0"/>
              <a:t>     </a:t>
            </a:r>
            <a:r>
              <a:rPr lang="en-US" dirty="0"/>
              <a:t>the Drools Eclipse plugin</a:t>
            </a:r>
            <a:endParaRPr lang="en-US" dirty="0" smtClean="0"/>
          </a:p>
          <a:p>
            <a:pPr marL="457200" lvl="3" indent="0">
              <a:buNone/>
            </a:pPr>
            <a:r>
              <a:rPr lang="en-US" dirty="0" smtClean="0"/>
              <a:t>     by </a:t>
            </a:r>
            <a:r>
              <a:rPr lang="en-US" dirty="0"/>
              <a:t>clicking </a:t>
            </a:r>
            <a:r>
              <a:rPr lang="en-US" dirty="0" smtClean="0"/>
              <a:t>"</a:t>
            </a:r>
            <a:r>
              <a:rPr lang="en-US" dirty="0"/>
              <a:t>Create a new Drools 5 </a:t>
            </a:r>
            <a:r>
              <a:rPr lang="en-US" dirty="0" smtClean="0"/>
              <a:t>runtime" 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Rules Engine :Drools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69</a:t>
            </a:fld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76" y="3797301"/>
            <a:ext cx="3948113" cy="2228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68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807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Rules Engine :Drools 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70</a:t>
            </a:fld>
            <a:endParaRPr lang="en-GB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6" y="257176"/>
            <a:ext cx="8716963" cy="5949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141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/>
              <a:t>Drools Guvnor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Web-based rule management, storage, editing and deployment environment.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Rule editing</a:t>
            </a:r>
          </a:p>
          <a:p>
            <a:pPr lvl="3">
              <a:buFont typeface="Wingdings" pitchFamily="2" charset="2"/>
              <a:buChar char="§"/>
            </a:pPr>
            <a:r>
              <a:rPr lang="en-US" sz="1800" dirty="0"/>
              <a:t>text, guided, decision tables, etc.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Version control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Categorization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Build and deploy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Scenarios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71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39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8866"/>
          </a:xfrm>
        </p:spPr>
        <p:txBody>
          <a:bodyPr/>
          <a:lstStyle/>
          <a:p>
            <a:r>
              <a:rPr lang="en-US" dirty="0"/>
              <a:t>Guvnor Rule Editing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72</a:t>
            </a:fld>
            <a:endParaRPr lang="en-GB" dirty="0"/>
          </a:p>
        </p:txBody>
      </p:sp>
      <p:pic>
        <p:nvPicPr>
          <p:cNvPr id="1024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6" y="1568450"/>
            <a:ext cx="8716963" cy="453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360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48212"/>
          </a:xfrm>
        </p:spPr>
        <p:txBody>
          <a:bodyPr/>
          <a:lstStyle/>
          <a:p>
            <a:r>
              <a:rPr lang="en-US" dirty="0"/>
              <a:t>Guvnor Rule </a:t>
            </a: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73</a:t>
            </a:fld>
            <a:endParaRPr lang="en-GB" dirty="0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6" y="1568450"/>
            <a:ext cx="8797925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09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48212"/>
          </a:xfrm>
        </p:spPr>
        <p:txBody>
          <a:bodyPr/>
          <a:lstStyle/>
          <a:p>
            <a:r>
              <a:rPr lang="en-US" dirty="0"/>
              <a:t>Guvnor Test Scenarios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74</a:t>
            </a:fld>
            <a:endParaRPr lang="en-GB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006" y="1568450"/>
            <a:ext cx="84904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95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006" y="117693"/>
            <a:ext cx="10058400" cy="810355"/>
          </a:xfrm>
        </p:spPr>
        <p:txBody>
          <a:bodyPr/>
          <a:lstStyle/>
          <a:p>
            <a:r>
              <a:rPr lang="en-US" dirty="0"/>
              <a:t>Drools Flow Overview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Rules Engine :Drools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13DD1A-8A47-4EEE-BADD-DF07D9770299}" type="slidenum">
              <a:rPr lang="en-GB" smtClean="0"/>
              <a:pPr>
                <a:defRPr/>
              </a:pPr>
              <a:t>75</a:t>
            </a:fld>
            <a:endParaRPr lang="en-GB" dirty="0"/>
          </a:p>
        </p:txBody>
      </p:sp>
      <p:pic>
        <p:nvPicPr>
          <p:cNvPr id="1331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64" y="1568450"/>
            <a:ext cx="4582284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27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32513"/>
          </a:xfrm>
        </p:spPr>
        <p:txBody>
          <a:bodyPr/>
          <a:lstStyle/>
          <a:p>
            <a:r>
              <a:rPr lang="en-IN" dirty="0"/>
              <a:t>KIE - Knowledge Is Everything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83" y="1554793"/>
            <a:ext cx="8543499" cy="481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3457"/>
          </a:xfrm>
        </p:spPr>
        <p:txBody>
          <a:bodyPr/>
          <a:lstStyle/>
          <a:p>
            <a:r>
              <a:rPr lang="en-IN" dirty="0"/>
              <a:t>KIE - Knowledge Is Everything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744" y="1303217"/>
            <a:ext cx="7507789" cy="49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2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jBPM</a:t>
            </a:r>
            <a:endParaRPr lang="en-IN" dirty="0"/>
          </a:p>
        </p:txBody>
      </p:sp>
      <p:pic>
        <p:nvPicPr>
          <p:cNvPr id="2050" name="Picture 2" descr="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44" y="2043726"/>
            <a:ext cx="10232672" cy="364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5866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41445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jBPM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b="1" dirty="0" err="1"/>
              <a:t>jBPM</a:t>
            </a:r>
            <a:r>
              <a:rPr lang="en-IN" sz="3200" dirty="0"/>
              <a:t> (Java Business Process Model) is an open-source workflow engine written in Java that can execute business processes described in BPMN 2.0</a:t>
            </a:r>
          </a:p>
        </p:txBody>
      </p:sp>
    </p:spTree>
    <p:extLst>
      <p:ext uri="{BB962C8B-B14F-4D97-AF65-F5344CB8AC3E}">
        <p14:creationId xmlns:p14="http://schemas.microsoft.com/office/powerpoint/2010/main" val="172472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189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14149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jBPM</a:t>
            </a:r>
            <a:endParaRPr lang="en-IN" dirty="0"/>
          </a:p>
        </p:txBody>
      </p:sp>
      <p:pic>
        <p:nvPicPr>
          <p:cNvPr id="1026" name="Picture 2" descr="ClipCapIt-140916-14455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58" y="900752"/>
            <a:ext cx="8374266" cy="547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289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4144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BPM TOOLS</a:t>
            </a:r>
            <a:endParaRPr lang="en-IN" dirty="0"/>
          </a:p>
        </p:txBody>
      </p:sp>
      <p:pic>
        <p:nvPicPr>
          <p:cNvPr id="2050" name="Picture 2" descr="ClipCapIt-150824-1457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524" y="928048"/>
            <a:ext cx="6162675" cy="512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566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Opta</a:t>
            </a:r>
            <a:r>
              <a:rPr lang="en-IN" dirty="0" smtClean="0"/>
              <a:t> Planner</a:t>
            </a:r>
            <a:endParaRPr lang="en-IN" dirty="0"/>
          </a:p>
        </p:txBody>
      </p:sp>
      <p:pic>
        <p:nvPicPr>
          <p:cNvPr id="3074" name="Picture 2" descr="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9" y="1989137"/>
            <a:ext cx="10232669" cy="364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5242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UberFire</a:t>
            </a:r>
            <a:endParaRPr lang="en-IN" dirty="0"/>
          </a:p>
        </p:txBody>
      </p:sp>
      <p:pic>
        <p:nvPicPr>
          <p:cNvPr id="4098" name="Picture 2" descr="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9" y="2098319"/>
            <a:ext cx="9964651" cy="355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661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Drools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Drools</a:t>
            </a:r>
            <a:r>
              <a:rPr lang="en-IN" sz="3600" dirty="0"/>
              <a:t> is a business rule management system (BRMS) with </a:t>
            </a:r>
            <a:r>
              <a:rPr lang="en-IN" sz="3600" dirty="0" smtClean="0"/>
              <a:t>a forward</a:t>
            </a:r>
            <a:r>
              <a:rPr lang="en-IN" sz="3600" dirty="0"/>
              <a:t> and backward</a:t>
            </a:r>
            <a:r>
              <a:rPr lang="en-IN" sz="3600" dirty="0">
                <a:hlinkClick r:id="rId2" tooltip="Backward chaining"/>
              </a:rPr>
              <a:t> </a:t>
            </a:r>
            <a:r>
              <a:rPr lang="en-IN" sz="3600" dirty="0"/>
              <a:t>chaining inference based rules engine, more correctly known as a production rule system, using an enhanced implementation of the Rete algorithm.</a:t>
            </a:r>
          </a:p>
        </p:txBody>
      </p:sp>
    </p:spTree>
    <p:extLst>
      <p:ext uri="{BB962C8B-B14F-4D97-AF65-F5344CB8AC3E}">
        <p14:creationId xmlns:p14="http://schemas.microsoft.com/office/powerpoint/2010/main" val="21225040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6161"/>
          </a:xfrm>
        </p:spPr>
        <p:txBody>
          <a:bodyPr/>
          <a:lstStyle/>
          <a:p>
            <a:r>
              <a:rPr lang="en-IN" dirty="0" smtClean="0"/>
              <a:t>Drools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Drools is a Business Rules Management System (BRMS) solution. It provides a core Business Rules Engine (BRE), a web authoring and rules management application (Drools Workbench) and an Eclipse IDE plugin for core development.</a:t>
            </a:r>
          </a:p>
        </p:txBody>
      </p:sp>
    </p:spTree>
    <p:extLst>
      <p:ext uri="{BB962C8B-B14F-4D97-AF65-F5344CB8AC3E}">
        <p14:creationId xmlns:p14="http://schemas.microsoft.com/office/powerpoint/2010/main" val="10495859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46161"/>
          </a:xfrm>
        </p:spPr>
        <p:txBody>
          <a:bodyPr/>
          <a:lstStyle/>
          <a:p>
            <a:r>
              <a:rPr lang="en-IN" dirty="0" smtClean="0"/>
              <a:t>Drools</a:t>
            </a:r>
            <a:endParaRPr lang="en-IN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282887" y="1998760"/>
            <a:ext cx="9648969" cy="19363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             Drools Workbench (web UI for authoring and management)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             Drools Expert (business rules engine)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             Drools Fusion (complex event processing features)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3082" name="Picture 10" descr="http://www.drools.org/headerFooter/guvnor_icon_3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298988"/>
            <a:ext cx="664397" cy="47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http://www.drools.org/headerFooter/expert_icon_3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870160"/>
            <a:ext cx="664397" cy="47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drools.org/headerFooter/fusion_icon_3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91" y="3324924"/>
            <a:ext cx="664397" cy="47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7131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7682" t="28498" r="28051" b="18704"/>
          <a:stretch/>
        </p:blipFill>
        <p:spPr>
          <a:xfrm>
            <a:off x="272954" y="777923"/>
            <a:ext cx="11586949" cy="5375583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777924"/>
          </a:xfrm>
        </p:spPr>
        <p:txBody>
          <a:bodyPr>
            <a:normAutofit/>
          </a:bodyPr>
          <a:lstStyle/>
          <a:p>
            <a:r>
              <a:rPr lang="en-IN" dirty="0" smtClean="0"/>
              <a:t>KIE GROUP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10214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Drools Expert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6796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8289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The Business Process Management</a:t>
            </a:r>
            <a:br>
              <a:rPr lang="en-IN" b="1" dirty="0"/>
            </a:br>
            <a:r>
              <a:rPr lang="en-IN" b="1" dirty="0"/>
              <a:t>(BPM) discipline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672" y="1844836"/>
            <a:ext cx="4743742" cy="442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4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877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44" y="0"/>
            <a:ext cx="9689910" cy="596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9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58"/>
            <a:ext cx="12192000" cy="616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5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14149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jBPM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jBPM is a flexible Business Process Management (BPM) Suite</a:t>
            </a:r>
            <a:r>
              <a:rPr lang="en-IN" dirty="0" smtClean="0"/>
              <a:t>.</a:t>
            </a:r>
          </a:p>
          <a:p>
            <a:endParaRPr lang="en-IN" dirty="0" smtClean="0"/>
          </a:p>
          <a:p>
            <a:r>
              <a:rPr lang="en-IN" dirty="0" smtClean="0"/>
              <a:t>It </a:t>
            </a:r>
            <a:r>
              <a:rPr lang="en-IN" dirty="0"/>
              <a:t>is light-weight, fully open-source (distributed under Apache license) and written in Java. 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It </a:t>
            </a:r>
            <a:r>
              <a:rPr lang="en-IN" dirty="0"/>
              <a:t>allows you to model, execute, and monitor business processes throughout their life cycle.</a:t>
            </a:r>
          </a:p>
        </p:txBody>
      </p:sp>
    </p:spTree>
    <p:extLst>
      <p:ext uri="{BB962C8B-B14F-4D97-AF65-F5344CB8AC3E}">
        <p14:creationId xmlns:p14="http://schemas.microsoft.com/office/powerpoint/2010/main" val="26825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3457"/>
          </a:xfrm>
        </p:spPr>
        <p:txBody>
          <a:bodyPr/>
          <a:lstStyle/>
          <a:p>
            <a:r>
              <a:rPr lang="en-IN" dirty="0" smtClean="0"/>
              <a:t>jBPM Graphical Representation</a:t>
            </a:r>
            <a:endParaRPr lang="en-IN" dirty="0"/>
          </a:p>
        </p:txBody>
      </p:sp>
      <p:pic>
        <p:nvPicPr>
          <p:cNvPr id="1026" name="Picture 2" descr="https://docs.jboss.org/jbpm/v6.0/userguide/images/Chapter-1-Overview/Proc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24" y="2651574"/>
            <a:ext cx="9823827" cy="244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1611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jBPM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business process </a:t>
            </a:r>
            <a:r>
              <a:rPr lang="en-IN" dirty="0" smtClean="0"/>
              <a:t> to </a:t>
            </a:r>
            <a:r>
              <a:rPr lang="en-IN" dirty="0"/>
              <a:t>model your business goals by describing the steps that need to be executed to achieve those </a:t>
            </a:r>
            <a:r>
              <a:rPr lang="en-IN" dirty="0" smtClean="0"/>
              <a:t>goals.</a:t>
            </a:r>
          </a:p>
          <a:p>
            <a:endParaRPr lang="en-IN" dirty="0"/>
          </a:p>
          <a:p>
            <a:r>
              <a:rPr lang="en-IN" dirty="0" smtClean="0"/>
              <a:t>The </a:t>
            </a:r>
            <a:r>
              <a:rPr lang="en-IN" dirty="0"/>
              <a:t>order of those goals are depicted using a flow chart. 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This </a:t>
            </a:r>
            <a:r>
              <a:rPr lang="en-IN" dirty="0"/>
              <a:t>process greatly improves the visibility and agility of your business logic. 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jBPM </a:t>
            </a:r>
            <a:r>
              <a:rPr lang="en-IN" dirty="0"/>
              <a:t>focuses on executable business processes, which are business processes that contain enough detail so they can actually be executed on a BPM engine. </a:t>
            </a:r>
          </a:p>
        </p:txBody>
      </p:sp>
    </p:spTree>
    <p:extLst>
      <p:ext uri="{BB962C8B-B14F-4D97-AF65-F5344CB8AC3E}">
        <p14:creationId xmlns:p14="http://schemas.microsoft.com/office/powerpoint/2010/main" val="31916357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jBPM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core of jBPM is a light-weight, extensible workflow engine written in pure </a:t>
            </a:r>
            <a:r>
              <a:rPr lang="en-IN" dirty="0" smtClean="0"/>
              <a:t>Java.</a:t>
            </a:r>
          </a:p>
          <a:p>
            <a:endParaRPr lang="en-IN" dirty="0"/>
          </a:p>
          <a:p>
            <a:r>
              <a:rPr lang="en-IN" dirty="0" smtClean="0"/>
              <a:t>It </a:t>
            </a:r>
            <a:r>
              <a:rPr lang="en-IN" dirty="0"/>
              <a:t>allows you to execute business processes using the latest BPMN 2.0 specification. 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It </a:t>
            </a:r>
            <a:r>
              <a:rPr lang="en-IN" dirty="0"/>
              <a:t>can run in any Java environment, embedded in your application or as a service.</a:t>
            </a:r>
          </a:p>
        </p:txBody>
      </p:sp>
    </p:spTree>
    <p:extLst>
      <p:ext uri="{BB962C8B-B14F-4D97-AF65-F5344CB8AC3E}">
        <p14:creationId xmlns:p14="http://schemas.microsoft.com/office/powerpoint/2010/main" val="5252701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jBPM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BPM creates the bridge between business analysts, developers and end </a:t>
            </a:r>
            <a:r>
              <a:rPr lang="en-IN" dirty="0" smtClean="0"/>
              <a:t>users.</a:t>
            </a:r>
          </a:p>
          <a:p>
            <a:endParaRPr lang="en-IN" dirty="0"/>
          </a:p>
          <a:p>
            <a:r>
              <a:rPr lang="en-IN" dirty="0" smtClean="0"/>
              <a:t>It offers </a:t>
            </a:r>
            <a:r>
              <a:rPr lang="en-IN" dirty="0"/>
              <a:t>process management features and tools in a way that both business users and developers </a:t>
            </a:r>
            <a:r>
              <a:rPr lang="en-IN" dirty="0" smtClean="0"/>
              <a:t>like.</a:t>
            </a:r>
          </a:p>
          <a:p>
            <a:endParaRPr lang="en-IN" dirty="0"/>
          </a:p>
          <a:p>
            <a:r>
              <a:rPr lang="en-IN" dirty="0"/>
              <a:t>Complex business logic can be </a:t>
            </a:r>
            <a:r>
              <a:rPr lang="en-IN" dirty="0" err="1"/>
              <a:t>modeled</a:t>
            </a:r>
            <a:r>
              <a:rPr lang="en-IN" dirty="0"/>
              <a:t> as a combination of business processes with business rules and complex event processing.</a:t>
            </a:r>
          </a:p>
        </p:txBody>
      </p:sp>
    </p:spTree>
    <p:extLst>
      <p:ext uri="{BB962C8B-B14F-4D97-AF65-F5344CB8AC3E}">
        <p14:creationId xmlns:p14="http://schemas.microsoft.com/office/powerpoint/2010/main" val="2499224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docs.jboss.org/jbpm/v6.0/userguide/images/Chapter-1-Overview/kie-wb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2" name="Picture 4" descr="https://docs.jboss.org/jbpm/v6.0/userguide/images/Chapter-1-Overview/kie-w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82" y="504968"/>
            <a:ext cx="10458489" cy="496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6614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0627"/>
          </a:xfrm>
        </p:spPr>
        <p:txBody>
          <a:bodyPr/>
          <a:lstStyle/>
          <a:p>
            <a:r>
              <a:rPr lang="en-IN" dirty="0" smtClean="0"/>
              <a:t>Complete </a:t>
            </a:r>
            <a:r>
              <a:rPr lang="en-IN" dirty="0"/>
              <a:t>BPM life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Modeling</a:t>
            </a:r>
            <a:r>
              <a:rPr lang="en-IN" dirty="0"/>
              <a:t> and deployment - author your processes, rules, data models, forms and other </a:t>
            </a:r>
            <a:r>
              <a:rPr lang="en-IN" dirty="0" smtClean="0"/>
              <a:t>assets</a:t>
            </a:r>
          </a:p>
          <a:p>
            <a:endParaRPr lang="en-IN" dirty="0"/>
          </a:p>
          <a:p>
            <a:r>
              <a:rPr lang="en-IN" dirty="0"/>
              <a:t>Execution - execute processes, tasks, rules and events on the core runtime engine</a:t>
            </a:r>
          </a:p>
          <a:p>
            <a:endParaRPr lang="en-IN" dirty="0" smtClean="0"/>
          </a:p>
          <a:p>
            <a:r>
              <a:rPr lang="en-IN" dirty="0" smtClean="0"/>
              <a:t>Runtime </a:t>
            </a:r>
            <a:r>
              <a:rPr lang="en-IN" dirty="0"/>
              <a:t>Management - work on assigned task, manage process instances, </a:t>
            </a:r>
            <a:r>
              <a:rPr lang="en-IN" dirty="0" err="1"/>
              <a:t>etc</a:t>
            </a:r>
            <a:endParaRPr lang="en-IN" dirty="0"/>
          </a:p>
          <a:p>
            <a:endParaRPr lang="en-IN" dirty="0" smtClean="0"/>
          </a:p>
          <a:p>
            <a:r>
              <a:rPr lang="en-IN" dirty="0" smtClean="0"/>
              <a:t>Reporting </a:t>
            </a:r>
            <a:r>
              <a:rPr lang="en-IN" dirty="0"/>
              <a:t>- keep track of the execution using Business Activity Monitoring capabilities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5550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57" y="450376"/>
            <a:ext cx="10631606" cy="556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8373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1143</TotalTime>
  <Words>3921</Words>
  <Application>Microsoft Office PowerPoint</Application>
  <PresentationFormat>Widescreen</PresentationFormat>
  <Paragraphs>761</Paragraphs>
  <Slides>171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171</vt:i4>
      </vt:variant>
    </vt:vector>
  </HeadingPairs>
  <TitlesOfParts>
    <vt:vector size="181" baseType="lpstr">
      <vt:lpstr>Arial</vt:lpstr>
      <vt:lpstr>Arial-BoldMT</vt:lpstr>
      <vt:lpstr>BookAntiqua</vt:lpstr>
      <vt:lpstr>Calibri</vt:lpstr>
      <vt:lpstr>Calibri Light</vt:lpstr>
      <vt:lpstr>courrier</vt:lpstr>
      <vt:lpstr>Helvetica Neue</vt:lpstr>
      <vt:lpstr>Lucida Grande</vt:lpstr>
      <vt:lpstr>Wingdings</vt:lpstr>
      <vt:lpstr>Retrospect</vt:lpstr>
      <vt:lpstr>  Drools and jBPM 7.x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Rule Engine? </vt:lpstr>
      <vt:lpstr>What is a Rule Engine? </vt:lpstr>
      <vt:lpstr>What is a Rule Engine? </vt:lpstr>
      <vt:lpstr>Drools</vt:lpstr>
      <vt:lpstr>BRMS</vt:lpstr>
      <vt:lpstr>How to Build a Business Rules Engine</vt:lpstr>
      <vt:lpstr>jBPM Rule Engine </vt:lpstr>
      <vt:lpstr>Production System vs Rule Engine</vt:lpstr>
      <vt:lpstr>Production System vs Rule Engine</vt:lpstr>
      <vt:lpstr>Production System vs Rule Engine</vt:lpstr>
      <vt:lpstr>Drools Production System</vt:lpstr>
      <vt:lpstr>Drools Production System</vt:lpstr>
      <vt:lpstr> Drools Production System(High-level View of a Rule Engine)</vt:lpstr>
      <vt:lpstr>Rule System Execution</vt:lpstr>
      <vt:lpstr>Rule System Execution</vt:lpstr>
      <vt:lpstr>Rule System Execution</vt:lpstr>
      <vt:lpstr>Rule System Execution</vt:lpstr>
      <vt:lpstr>Rule System Execution</vt:lpstr>
      <vt:lpstr>PowerPoint Presentation</vt:lpstr>
      <vt:lpstr>Advantages of a Rule Engine </vt:lpstr>
      <vt:lpstr>Advantages of a Rule Engine </vt:lpstr>
      <vt:lpstr>Advantages of a Rule Engine </vt:lpstr>
      <vt:lpstr>Advantages of a Rule Engine </vt:lpstr>
      <vt:lpstr>Advantages of a Rule Engine </vt:lpstr>
      <vt:lpstr>Advantages of a Rule Engine </vt:lpstr>
      <vt:lpstr>When to use Rule Engine </vt:lpstr>
      <vt:lpstr>PowerPoint Presentation</vt:lpstr>
      <vt:lpstr>Stateless Knowledge Session </vt:lpstr>
      <vt:lpstr>Stateless Knowledge Session </vt:lpstr>
      <vt:lpstr>Knowledge Base and Knowledge Builder</vt:lpstr>
      <vt:lpstr>Knowledge Base and Knowledge Builder</vt:lpstr>
      <vt:lpstr>Stateless Knowledge Session</vt:lpstr>
      <vt:lpstr>Stateless Knowledge Session</vt:lpstr>
      <vt:lpstr>Stateless Knowledge Session</vt:lpstr>
      <vt:lpstr>Stateless Knowledge Session</vt:lpstr>
      <vt:lpstr>Stateful Knowledge Session </vt:lpstr>
      <vt:lpstr>Stateful Knowledge Session </vt:lpstr>
      <vt:lpstr>Stateful Knowledge Session </vt:lpstr>
      <vt:lpstr> What is a rule engine ? </vt:lpstr>
      <vt:lpstr> Advantages of Rule Engines </vt:lpstr>
      <vt:lpstr> Open source rule engines </vt:lpstr>
      <vt:lpstr> What is New and Noteworthy in Drools 6.4.0 </vt:lpstr>
      <vt:lpstr>Rule </vt:lpstr>
      <vt:lpstr>Rule Engine introduction &amp; Working</vt:lpstr>
      <vt:lpstr>  Why use a Rule Engine? </vt:lpstr>
      <vt:lpstr>Rule Flow</vt:lpstr>
      <vt:lpstr>Drools Expert &amp; Drools Rule Format</vt:lpstr>
      <vt:lpstr>Drools Rule Language(DRL)</vt:lpstr>
      <vt:lpstr>Domain-specific language (DSL)</vt:lpstr>
      <vt:lpstr>Domain-specific language (DSL)</vt:lpstr>
      <vt:lpstr> Domain-specific language (DSLR) </vt:lpstr>
      <vt:lpstr>Decision table </vt:lpstr>
      <vt:lpstr> Decision tables </vt:lpstr>
      <vt:lpstr>Guided Rule Editor</vt:lpstr>
      <vt:lpstr>XML Rule Language</vt:lpstr>
      <vt:lpstr>Drools Rule Language :Executing Rules</vt:lpstr>
      <vt:lpstr>Drools Rule Language :Executing Rules</vt:lpstr>
      <vt:lpstr>Drools Rule Language :Executing Rules</vt:lpstr>
      <vt:lpstr>Drools Rule Language </vt:lpstr>
      <vt:lpstr>Drools Eclipse IDE</vt:lpstr>
      <vt:lpstr>PowerPoint Presentation</vt:lpstr>
      <vt:lpstr>Drools Guvnor Overview</vt:lpstr>
      <vt:lpstr>Guvnor Rule Editing</vt:lpstr>
      <vt:lpstr>Guvnor Rule Deployment</vt:lpstr>
      <vt:lpstr>Guvnor Test Scenarios</vt:lpstr>
      <vt:lpstr>Drools Flow Overview</vt:lpstr>
      <vt:lpstr>KIE - Knowledge Is Everything</vt:lpstr>
      <vt:lpstr>KIE - Knowledge Is Everything</vt:lpstr>
      <vt:lpstr>jBPM</vt:lpstr>
      <vt:lpstr>jBPM</vt:lpstr>
      <vt:lpstr>jBPM</vt:lpstr>
      <vt:lpstr>BPM TOOLS</vt:lpstr>
      <vt:lpstr>Opta Planner</vt:lpstr>
      <vt:lpstr>UberFire</vt:lpstr>
      <vt:lpstr>Drools</vt:lpstr>
      <vt:lpstr>Drools</vt:lpstr>
      <vt:lpstr>Drools</vt:lpstr>
      <vt:lpstr>KIE GROUP</vt:lpstr>
      <vt:lpstr>Drools Expert</vt:lpstr>
      <vt:lpstr>The Business Process Management (BPM) discipline</vt:lpstr>
      <vt:lpstr>PowerPoint Presentation</vt:lpstr>
      <vt:lpstr>PowerPoint Presentation</vt:lpstr>
      <vt:lpstr>jBPM</vt:lpstr>
      <vt:lpstr>jBPM Graphical Representation</vt:lpstr>
      <vt:lpstr>jBPM</vt:lpstr>
      <vt:lpstr>jBPM</vt:lpstr>
      <vt:lpstr>jBPM</vt:lpstr>
      <vt:lpstr>PowerPoint Presentation</vt:lpstr>
      <vt:lpstr>Complete BPM life cycle</vt:lpstr>
      <vt:lpstr>PowerPoint Presentation</vt:lpstr>
      <vt:lpstr>Resource Types</vt:lpstr>
      <vt:lpstr>Resource Types</vt:lpstr>
      <vt:lpstr>jBPM 6 Components</vt:lpstr>
      <vt:lpstr>PowerPoint Presentation</vt:lpstr>
      <vt:lpstr>PowerPoint Presentation</vt:lpstr>
      <vt:lpstr>PowerPoint Presentation</vt:lpstr>
      <vt:lpstr>PowerPoint Presentation</vt:lpstr>
      <vt:lpstr>Drools </vt:lpstr>
      <vt:lpstr>Knowledge-centric APIs</vt:lpstr>
      <vt:lpstr>KIE - Knowledge Is Everything</vt:lpstr>
      <vt:lpstr>Stateless Knowledge Session </vt:lpstr>
      <vt:lpstr>Stateful Knowledge Session</vt:lpstr>
      <vt:lpstr>Using BPMN 2.0 to Model Business Scenarios</vt:lpstr>
      <vt:lpstr>Using BPMN 2.0 to Model Business Scenarios</vt:lpstr>
      <vt:lpstr>Using BPMN 2.0 to Model Business Scenarios</vt:lpstr>
      <vt:lpstr>PowerPoint Presentation</vt:lpstr>
      <vt:lpstr>BPMN elements</vt:lpstr>
      <vt:lpstr>Flow Objects</vt:lpstr>
      <vt:lpstr>Events</vt:lpstr>
      <vt:lpstr>PowerPoint Presentation</vt:lpstr>
      <vt:lpstr>PowerPoint Presentation</vt:lpstr>
      <vt:lpstr>PowerPoint Presentation</vt:lpstr>
      <vt:lpstr>Activities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KIE - Knowledge Is Everything</vt:lpstr>
      <vt:lpstr>KIE Drools Workbench </vt:lpstr>
      <vt:lpstr>KIE Workbench</vt:lpstr>
      <vt:lpstr>Life Cycles</vt:lpstr>
      <vt:lpstr>Life Cycles</vt:lpstr>
      <vt:lpstr>Life Cycles</vt:lpstr>
      <vt:lpstr>Life Cycles</vt:lpstr>
      <vt:lpstr>KIE</vt:lpstr>
      <vt:lpstr>KIE</vt:lpstr>
      <vt:lpstr>PowerPoint Presentation</vt:lpstr>
      <vt:lpstr>PowerPoint Presentation</vt:lpstr>
      <vt:lpstr>PowerPoint Presentation</vt:lpstr>
      <vt:lpstr>Drools Runtime and Language </vt:lpstr>
      <vt:lpstr>Knowledge Representation and Reasoning</vt:lpstr>
      <vt:lpstr>Production Rule System</vt:lpstr>
      <vt:lpstr>ReteOO</vt:lpstr>
      <vt:lpstr>Object Type Nodes</vt:lpstr>
      <vt:lpstr>Alpha Nodes</vt:lpstr>
      <vt:lpstr>   JoinNode </vt:lpstr>
      <vt:lpstr>Node Sharing</vt:lpstr>
      <vt:lpstr>Rete Algorithm example</vt:lpstr>
      <vt:lpstr>   PHREAK Algorithm  (Drool 6) </vt:lpstr>
      <vt:lpstr>Single Rule No Sharing</vt:lpstr>
      <vt:lpstr>Two rules, with sharing</vt:lpstr>
      <vt:lpstr>Three rules, with sharing</vt:lpstr>
      <vt:lpstr> Single rule, with sub-network and no sharing</vt:lpstr>
      <vt:lpstr>  Two rules, one with a sub-network and sharing </vt:lpstr>
      <vt:lpstr>Drools Vision</vt:lpstr>
      <vt:lpstr>Drools 6 – Business Logic Integration Platform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Drools and jBPM 6.4</dc:title>
  <dc:creator>Parameswari Bala</dc:creator>
  <cp:lastModifiedBy>Parameswari Bala</cp:lastModifiedBy>
  <cp:revision>341</cp:revision>
  <dcterms:created xsi:type="dcterms:W3CDTF">2016-05-27T13:16:53Z</dcterms:created>
  <dcterms:modified xsi:type="dcterms:W3CDTF">2017-11-19T19:06:41Z</dcterms:modified>
</cp:coreProperties>
</file>